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heme/themeOverride4.xml" ContentType="application/vnd.openxmlformats-officedocument.themeOverride+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heme/themeOverride3.xml" ContentType="application/vnd.openxmlformats-officedocument.themeOverride+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801" r:id="rId2"/>
    <p:sldMasterId id="2147483825" r:id="rId3"/>
    <p:sldMasterId id="2147484620" r:id="rId4"/>
    <p:sldMasterId id="2147484632" r:id="rId5"/>
  </p:sldMasterIdLst>
  <p:notesMasterIdLst>
    <p:notesMasterId r:id="rId63"/>
  </p:notesMasterIdLst>
  <p:sldIdLst>
    <p:sldId id="316" r:id="rId6"/>
    <p:sldId id="258" r:id="rId7"/>
    <p:sldId id="257" r:id="rId8"/>
    <p:sldId id="259" r:id="rId9"/>
    <p:sldId id="260" r:id="rId10"/>
    <p:sldId id="262" r:id="rId11"/>
    <p:sldId id="317" r:id="rId12"/>
    <p:sldId id="319" r:id="rId13"/>
    <p:sldId id="320" r:id="rId14"/>
    <p:sldId id="321" r:id="rId15"/>
    <p:sldId id="322" r:id="rId16"/>
    <p:sldId id="358" r:id="rId17"/>
    <p:sldId id="359" r:id="rId18"/>
    <p:sldId id="353" r:id="rId19"/>
    <p:sldId id="323" r:id="rId20"/>
    <p:sldId id="324" r:id="rId21"/>
    <p:sldId id="264" r:id="rId22"/>
    <p:sldId id="269" r:id="rId23"/>
    <p:sldId id="303" r:id="rId24"/>
    <p:sldId id="304" r:id="rId25"/>
    <p:sldId id="351" r:id="rId26"/>
    <p:sldId id="334" r:id="rId27"/>
    <p:sldId id="335" r:id="rId28"/>
    <p:sldId id="336" r:id="rId29"/>
    <p:sldId id="337" r:id="rId30"/>
    <p:sldId id="273" r:id="rId31"/>
    <p:sldId id="299" r:id="rId32"/>
    <p:sldId id="300" r:id="rId33"/>
    <p:sldId id="302" r:id="rId34"/>
    <p:sldId id="301" r:id="rId35"/>
    <p:sldId id="293" r:id="rId36"/>
    <p:sldId id="274" r:id="rId37"/>
    <p:sldId id="275" r:id="rId38"/>
    <p:sldId id="344" r:id="rId39"/>
    <p:sldId id="276" r:id="rId40"/>
    <p:sldId id="346" r:id="rId41"/>
    <p:sldId id="278" r:id="rId42"/>
    <p:sldId id="340" r:id="rId43"/>
    <p:sldId id="339" r:id="rId44"/>
    <p:sldId id="341" r:id="rId45"/>
    <p:sldId id="342" r:id="rId46"/>
    <p:sldId id="348" r:id="rId47"/>
    <p:sldId id="349" r:id="rId48"/>
    <p:sldId id="347" r:id="rId49"/>
    <p:sldId id="308" r:id="rId50"/>
    <p:sldId id="312" r:id="rId51"/>
    <p:sldId id="314" r:id="rId52"/>
    <p:sldId id="287" r:id="rId53"/>
    <p:sldId id="279" r:id="rId54"/>
    <p:sldId id="288" r:id="rId55"/>
    <p:sldId id="305" r:id="rId56"/>
    <p:sldId id="311" r:id="rId57"/>
    <p:sldId id="313" r:id="rId58"/>
    <p:sldId id="282" r:id="rId59"/>
    <p:sldId id="283" r:id="rId60"/>
    <p:sldId id="284" r:id="rId61"/>
    <p:sldId id="286" r:id="rId6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33CC33"/>
    <a:srgbClr val="FFFF00"/>
    <a:srgbClr val="0000FF"/>
    <a:srgbClr val="3333FF"/>
    <a:srgbClr val="FF0066"/>
    <a:srgbClr val="FF66FF"/>
    <a:srgbClr val="FF00FF"/>
    <a:srgbClr val="FFCCFF"/>
    <a:srgbClr val="00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1935" autoAdjust="0"/>
  </p:normalViewPr>
  <p:slideViewPr>
    <p:cSldViewPr>
      <p:cViewPr>
        <p:scale>
          <a:sx n="85" d="100"/>
          <a:sy n="85" d="100"/>
        </p:scale>
        <p:origin x="156" y="-90"/>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_rels/viewProps.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9151F8C-DD2D-4196-AA62-121A607D7399}" type="datetimeFigureOut">
              <a:rPr lang="en-US"/>
              <a:pPr>
                <a:defRPr/>
              </a:pPr>
              <a:t>12/15/2013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834364D6-5EAF-460E-A040-08CE870C5379}" type="slidenum">
              <a:rPr lang="en-US"/>
              <a:pPr>
                <a:defRPr/>
              </a:pPr>
              <a:t>‹#›</a:t>
            </a:fld>
            <a:endParaRPr lang="en-US"/>
          </a:p>
        </p:txBody>
      </p:sp>
    </p:spTree>
    <p:extLst>
      <p:ext uri="{BB962C8B-B14F-4D97-AF65-F5344CB8AC3E}">
        <p14:creationId xmlns="" xmlns:p14="http://schemas.microsoft.com/office/powerpoint/2010/main" val="14986035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r>
              <a:rPr lang="id-ID" smtClean="0"/>
              <a:t>Oleh : Winarno Bidanga SKP</a:t>
            </a:r>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4F64FC-1201-484F-AFDA-8544AB453022}"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
        <p:nvSpPr>
          <p:cNvPr id="1044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CFE80-5D2E-4D44-9EA2-1244FB4FA9F1}" type="slidenum">
              <a:rPr lang="en-US" smtClean="0"/>
              <a:pPr/>
              <a:t>56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54C8419-BF5D-4DBF-B755-F6015D48CDCA}" type="slidenum">
              <a:rPr lang="en-US" smtClean="0"/>
              <a:pPr/>
              <a:t>57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5F26F9-C0C9-4876-B3CB-BA3789C09B7F}" type="slidenum">
              <a:rPr lang="en-US" smtClean="0"/>
              <a:pPr/>
              <a:t>20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3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Dudukan Gambar Slide 1"/>
          <p:cNvSpPr>
            <a:spLocks noGrp="1" noRot="1" noChangeAspect="1" noTextEdit="1"/>
          </p:cNvSpPr>
          <p:nvPr>
            <p:ph type="sldImg"/>
          </p:nvPr>
        </p:nvSpPr>
        <p:spPr bwMode="auto">
          <a:noFill/>
          <a:ln>
            <a:solidFill>
              <a:srgbClr val="000000"/>
            </a:solidFill>
            <a:miter lim="800000"/>
            <a:headEnd/>
            <a:tailEnd/>
          </a:ln>
        </p:spPr>
      </p:sp>
      <p:sp>
        <p:nvSpPr>
          <p:cNvPr id="101379" name="Dudukan Catatan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101380" name="Dudukan Nomor Slid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B609B3E-BC51-4771-BE85-1FFCCEC68736}" type="slidenum">
              <a:rPr lang="en-US" smtClean="0"/>
              <a:pPr/>
              <a:t>38</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27B5162-6896-48F2-B63B-18D5809E6C34}"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9F8D08-04F8-4D04-945A-03878A56C51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AABA3B1-6B51-4CCD-8322-BFE4144DD2F9}"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6E72C5-EA6D-4CD0-BFFD-CDF751A670B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A8882F4-55D9-4583-8D5E-C4F3F560597F}"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8C3567-C506-4C17-9940-3A4E2C021DD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03F3432B-45B0-4267-9D43-7D283EEBB03E}" type="slidenum">
              <a:rPr lang="en-US"/>
              <a:pPr>
                <a:defRPr/>
              </a:pPr>
              <a:t>‹#›</a:t>
            </a:fld>
            <a:endParaRPr lang="en-US"/>
          </a:p>
        </p:txBody>
      </p:sp>
    </p:spTree>
  </p:cSld>
  <p:clrMapOvr>
    <a:masterClrMapping/>
  </p:clrMapOvr>
  <p:transition spd="med">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1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reeform 18"/>
            <p:cNvSpPr>
              <a:spLocks/>
            </p:cNvSpPr>
            <p:nvPr/>
          </p:nvSpPr>
          <p:spPr bwMode="auto">
            <a:xfrm>
              <a:off x="35926" y="5135025"/>
              <a:ext cx="9108074" cy="838869"/>
            </a:xfrm>
            <a:custGeom>
              <a:avLst/>
              <a:gdLst>
                <a:gd name="T0" fmla="*/ 0 w 5760"/>
                <a:gd name="T1" fmla="*/ 0 h 528"/>
                <a:gd name="T2" fmla="*/ 9108074 w 5760"/>
                <a:gd name="T3" fmla="*/ 0 h 528"/>
                <a:gd name="T4" fmla="*/ 9108074 w 5760"/>
                <a:gd name="T5" fmla="*/ 838869 h 528"/>
                <a:gd name="T6" fmla="*/ 75901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lgn="ctr">
              <a:noFill/>
              <a:prstDash val="solid"/>
              <a:round/>
              <a:headEnd type="none" w="med" len="med"/>
              <a:tailEnd type="none" w="med" len="med"/>
            </a:ln>
          </p:spPr>
          <p:txBody>
            <a:bodyPr/>
            <a:lstStyle/>
            <a:p>
              <a:endParaRPr lang="id-ID"/>
            </a:p>
          </p:txBody>
        </p:sp>
        <p:sp>
          <p:nvSpPr>
            <p:cNvPr id="8" name="Freeform 19"/>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20"/>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F7598D88-6E15-4869-8BA6-7F5B145F53F2}" type="datetimeFigureOut">
              <a:rPr lang="en-US"/>
              <a:pPr>
                <a:defRPr/>
              </a:pPr>
              <a:t>12/15/2013</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A27D5283-B232-4702-8795-8A3C6B97C31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F0E5CCD7-8B98-421D-B40F-6F0703311395}" type="datetimeFigureOut">
              <a:rPr lang="en-US"/>
              <a:pPr>
                <a:defRPr/>
              </a:pPr>
              <a:t>12/15/2013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D810053-59F3-4C17-A3E3-78B05A78A3A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Chevron 15"/>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10E716F8-40A5-4F53-9D6D-E81AE28523B5}" type="datetimeFigureOut">
              <a:rPr lang="en-US"/>
              <a:pPr>
                <a:defRPr/>
              </a:pPr>
              <a:t>12/15/2013</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7472B56A-2312-4169-8016-D1D8834D80B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6130AD75-D4A8-4F68-AA53-993E3D25EAE6}" type="datetimeFigureOut">
              <a:rPr lang="en-US"/>
              <a:pPr>
                <a:defRPr/>
              </a:pPr>
              <a:t>12/15/2013</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D4B5F74C-8230-43E5-B337-8FFDCCE3096F}"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2D9CBCBB-0A7B-4E71-ADD1-A51C1B5F67A6}" type="datetimeFigureOut">
              <a:rPr lang="en-US"/>
              <a:pPr>
                <a:defRPr/>
              </a:pPr>
              <a:t>12/15/2013</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1702E807-42B3-4368-A700-215770F3284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B849FB83-4546-4E59-A2BE-66EDC357D6D6}" type="datetimeFigureOut">
              <a:rPr lang="en-US"/>
              <a:pPr>
                <a:defRPr/>
              </a:pPr>
              <a:t>12/15/2013</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45E87A48-DB4B-402E-A201-48B76B0100E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E053CD3-4DA0-4867-BDA6-717F947438DC}" type="datetimeFigureOut">
              <a:rPr lang="en-US"/>
              <a:pPr>
                <a:defRPr/>
              </a:pPr>
              <a:t>12/15/2013</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0E986FDB-25E1-407C-AC00-8D2CC57225C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1570852-B322-4A4E-AEB7-8D3EE3AB4A13}"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47B2AEE-B2E0-4BAF-B8F2-24A8B4B82F6E}"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A07C61B6-789B-40C3-918A-1EDE297FAA90}" type="datetimeFigureOut">
              <a:rPr lang="en-US"/>
              <a:pPr>
                <a:defRPr/>
              </a:pPr>
              <a:t>12/15/2013</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6750EE0C-692B-42FF-843E-8B864D0D672D}"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Freeform 15"/>
          <p:cNvSpPr>
            <a:spLocks/>
          </p:cNvSpPr>
          <p:nvPr/>
        </p:nvSpPr>
        <p:spPr bwMode="auto">
          <a:xfrm>
            <a:off x="-53975" y="5784850"/>
            <a:ext cx="3802063" cy="838200"/>
          </a:xfrm>
          <a:custGeom>
            <a:avLst/>
            <a:gdLst>
              <a:gd name="T0" fmla="*/ 0 w 5760"/>
              <a:gd name="T1" fmla="*/ 0 h 528"/>
              <a:gd name="T2" fmla="*/ 3802063 w 5760"/>
              <a:gd name="T3" fmla="*/ 0 h 528"/>
              <a:gd name="T4" fmla="*/ 3802063 w 5760"/>
              <a:gd name="T5" fmla="*/ 838200 h 528"/>
              <a:gd name="T6" fmla="*/ 31684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w="9525" cap="flat" cmpd="sng" algn="ctr">
            <a:noFill/>
            <a:prstDash val="solid"/>
            <a:round/>
            <a:headEnd type="none" w="med" len="med"/>
            <a:tailEnd type="none" w="med" len="med"/>
          </a:ln>
        </p:spPr>
        <p:txBody>
          <a:bodyPr/>
          <a:lstStyle/>
          <a:p>
            <a:endParaRPr lang="id-ID"/>
          </a:p>
        </p:txBody>
      </p:sp>
      <p:sp>
        <p:nvSpPr>
          <p:cNvPr id="7" name="Right Triangle 1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18"/>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9"/>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Chevron 20"/>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0702FC54-9661-4F95-A476-B54CCA397AE2}" type="datetimeFigureOut">
              <a:rPr lang="en-US"/>
              <a:pPr>
                <a:defRPr/>
              </a:pPr>
              <a:t>12/15/2013</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3A9D86C-8601-48FA-8340-5E91F6D33CE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F7DDA07-CF15-4EE3-BEA2-AEC661DE30F9}" type="datetimeFigureOut">
              <a:rPr lang="en-US"/>
              <a:pPr>
                <a:defRPr/>
              </a:pPr>
              <a:t>12/15/2013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ADE4219-BB7D-46C2-A70D-ECFDE881B917}"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2956FF1-660B-4C1B-A702-64858F1AE99F}" type="datetimeFigureOut">
              <a:rPr lang="en-US"/>
              <a:pPr>
                <a:defRPr/>
              </a:pPr>
              <a:t>12/15/2013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1EA1BA2-731B-4C1C-89D3-A03490B66D41}"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6400800" y="6354763"/>
            <a:ext cx="2286000" cy="366712"/>
          </a:xfrm>
        </p:spPr>
        <p:txBody>
          <a:bodyPr/>
          <a:lstStyle>
            <a:lvl1pPr>
              <a:defRPr sz="1400"/>
            </a:lvl1pPr>
          </a:lstStyle>
          <a:p>
            <a:pPr>
              <a:defRPr/>
            </a:pPr>
            <a:fld id="{5690D971-D302-495B-9015-4C09A6B47907}" type="datetimeFigureOut">
              <a:rPr lang="en-US"/>
              <a:pPr>
                <a:defRPr/>
              </a:pPr>
              <a:t>12/15/2013</a:t>
            </a:fld>
            <a:endParaRPr lang="en-US"/>
          </a:p>
        </p:txBody>
      </p:sp>
      <p:sp>
        <p:nvSpPr>
          <p:cNvPr id="11" name="Footer Placeholder 16"/>
          <p:cNvSpPr>
            <a:spLocks noGrp="1"/>
          </p:cNvSpPr>
          <p:nvPr>
            <p:ph type="ftr" sz="quarter" idx="11"/>
          </p:nvPr>
        </p:nvSpPr>
        <p:spPr>
          <a:xfrm>
            <a:off x="2898775" y="6354763"/>
            <a:ext cx="3475038" cy="366712"/>
          </a:xfrm>
        </p:spPr>
        <p:txBody>
          <a:bodyPr/>
          <a:lstStyle>
            <a:lvl1pPr>
              <a:defRPr/>
            </a:lvl1pPr>
          </a:lstStyle>
          <a:p>
            <a:pPr>
              <a:defRPr/>
            </a:pPr>
            <a:endParaRPr lang="en-US"/>
          </a:p>
        </p:txBody>
      </p:sp>
      <p:sp>
        <p:nvSpPr>
          <p:cNvPr id="12" name="Slide Number Placeholder 28"/>
          <p:cNvSpPr>
            <a:spLocks noGrp="1"/>
          </p:cNvSpPr>
          <p:nvPr>
            <p:ph type="sldNum" sz="quarter" idx="12"/>
          </p:nvPr>
        </p:nvSpPr>
        <p:spPr>
          <a:xfrm>
            <a:off x="1216025" y="6354763"/>
            <a:ext cx="1219200" cy="366712"/>
          </a:xfrm>
        </p:spPr>
        <p:txBody>
          <a:bodyPr/>
          <a:lstStyle>
            <a:lvl1pPr>
              <a:defRPr/>
            </a:lvl1pPr>
          </a:lstStyle>
          <a:p>
            <a:pPr>
              <a:defRPr/>
            </a:pPr>
            <a:fld id="{39545D07-271B-47C0-979E-BF1636FD84D8}"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7C0785C-0116-419B-83A2-524E1BBD0B49}" type="datetimeFigureOut">
              <a:rPr lang="en-US"/>
              <a:pPr>
                <a:defRPr/>
              </a:pPr>
              <a:t>12/15/2013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68C55F0B-E6DB-4B38-899B-3A90FC6639FE}"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p:spPr>
        <p:txBody>
          <a:bodyPr/>
          <a:lstStyle>
            <a:lvl1pPr>
              <a:defRPr/>
            </a:lvl1pPr>
          </a:lstStyle>
          <a:p>
            <a:pPr>
              <a:defRPr/>
            </a:pPr>
            <a:fld id="{041B4A6F-8E33-42CD-8A3F-C838BED77236}" type="datetimeFigureOut">
              <a:rPr lang="en-US"/>
              <a:pPr>
                <a:defRPr/>
              </a:pPr>
              <a:t>12/15/2013</a:t>
            </a:fld>
            <a:endParaRPr lang="en-US"/>
          </a:p>
        </p:txBody>
      </p:sp>
      <p:sp>
        <p:nvSpPr>
          <p:cNvPr id="7" name="Footer Placeholder 4"/>
          <p:cNvSpPr>
            <a:spLocks noGrp="1"/>
          </p:cNvSpPr>
          <p:nvPr>
            <p:ph type="ftr" sz="quarter" idx="11"/>
          </p:nvPr>
        </p:nvSpPr>
        <p:spPr>
          <a:xfrm>
            <a:off x="2898775" y="6354763"/>
            <a:ext cx="3475038" cy="366712"/>
          </a:xfrm>
        </p:spPr>
        <p:txBody>
          <a:bodyPr/>
          <a:lstStyle>
            <a:lvl1pPr>
              <a:defRPr/>
            </a:lvl1pPr>
          </a:lstStyle>
          <a:p>
            <a:pPr>
              <a:defRPr/>
            </a:pPr>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pPr>
              <a:defRPr/>
            </a:pPr>
            <a:fld id="{21C7D6EB-C7C0-4BCF-B359-6733372537C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A8375CB9-AE25-4269-838B-8D30169D6FC6}" type="datetimeFigureOut">
              <a:rPr lang="en-US"/>
              <a:pPr>
                <a:defRPr/>
              </a:pPr>
              <a:t>12/15/2013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CFAC40FA-5470-4CB5-81BE-BC1AB09A09A7}"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9ED51A13-EBCC-4D92-AD39-27E84DF4F8A6}" type="datetimeFigureOut">
              <a:rPr lang="en-US"/>
              <a:pPr>
                <a:defRPr/>
              </a:pPr>
              <a:t>12/15/2013</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AD15459C-DA97-49A3-9514-07F97A15062F}"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9A28DC02-C475-4C7D-802A-E8C65B379DB2}" type="datetimeFigureOut">
              <a:rPr lang="en-US"/>
              <a:pPr>
                <a:defRPr/>
              </a:pPr>
              <a:t>12/15/2013</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E3B0D191-4AA0-49D3-B35B-926B34B50B9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93B76AC-2E37-4ED6-9467-C20C4047E177}"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85F25CC-431D-412B-BC66-81D1E3047D49}"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endParaRPr lang="id-ID"/>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p:txBody>
          <a:bodyPr/>
          <a:lstStyle>
            <a:lvl1pPr>
              <a:defRPr/>
            </a:lvl1pPr>
          </a:lstStyle>
          <a:p>
            <a:pPr>
              <a:defRPr/>
            </a:pPr>
            <a:fld id="{069D264B-3976-4CD7-BCF3-CDF6719253BA}" type="datetimeFigureOut">
              <a:rPr lang="en-US"/>
              <a:pPr>
                <a:defRPr/>
              </a:pPr>
              <a:t>12/15/2013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2F26F027-2765-42BC-8AEE-DA5202C5D7FE}"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endParaRPr lang="id-ID"/>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p:spPr>
        <p:txBody>
          <a:bodyPr/>
          <a:lstStyle/>
          <a:p>
            <a:endParaRPr lang="id-ID"/>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fld id="{86145B04-F369-459B-8961-B4BD91CFDE12}" type="datetimeFigureOut">
              <a:rPr lang="en-US"/>
              <a:pPr>
                <a:defRPr/>
              </a:pPr>
              <a:t>12/15/2013</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1F250773-CF8C-490D-A7CE-83032F6A2F7C}"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endParaRPr lang="id-ID"/>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pPr>
              <a:defRPr/>
            </a:pPr>
            <a:fld id="{2D9FADF9-2704-4906-9D69-0CE4A3B69A96}" type="datetimeFigureOut">
              <a:rPr lang="en-US"/>
              <a:pPr>
                <a:defRPr/>
              </a:pPr>
              <a:t>12/15/2013</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B5E76D1C-BF2D-4CC7-9139-58050C3DE72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F19A4A22-35AF-40F5-8F72-049E440E0ACB}" type="datetimeFigureOut">
              <a:rPr lang="en-US"/>
              <a:pPr>
                <a:defRPr/>
              </a:pPr>
              <a:t>12/15/2013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295EDCC-D0DC-44E5-BD06-4BE42B9794D0}"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endParaRPr lang="id-ID"/>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2"/>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p:spPr>
        <p:txBody>
          <a:bodyPr/>
          <a:lstStyle/>
          <a:p>
            <a:endParaRPr lang="id-ID"/>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7A22FD9-78DD-4341-B037-0D7FEA25CA36}" type="datetimeFigureOut">
              <a:rPr lang="en-US"/>
              <a:pPr>
                <a:defRPr/>
              </a:pPr>
              <a:t>12/15/2013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C754897-D21B-42DF-811E-96BD430E38CA}"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EA8EEEA-F186-4686-81B6-2677600650BA}"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3220F1-3300-4E91-B3CB-B25923A93C35}"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9817139-158A-43EE-8A4D-1AB60977D4CE}"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47A590-BE05-4A55-8F6F-D5BC9199C86B}"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92B3C5-5645-450C-940F-2F089F9E4417}"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E9B78D-D008-4775-AD5F-0982F05AAF4F}"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A39DC82-A34D-4023-A72F-BD6864DC02DF}" type="datetimeFigureOut">
              <a:rPr lang="en-US"/>
              <a:pPr>
                <a:defRPr/>
              </a:pPr>
              <a:t>12/15/2013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9E90796-DB5C-483E-B9B8-459CA95F50EF}"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198ACDF-BE9A-49D2-A72F-0913C3E4E38B}" type="datetimeFigureOut">
              <a:rPr lang="en-US"/>
              <a:pPr>
                <a:defRPr/>
              </a:pPr>
              <a:t>12/15/2013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4921A39-0DA3-4B9F-A850-C1C5732ED73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6EDEC19-E455-498A-AEDA-54C07BA87BE2}" type="datetimeFigureOut">
              <a:rPr lang="en-US"/>
              <a:pPr>
                <a:defRPr/>
              </a:pPr>
              <a:t>12/15/2013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F021A24-21F1-4B7E-9870-B43F3976910F}"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8FFBB13-4C65-4E7B-8416-2943A9B008FC}" type="datetimeFigureOut">
              <a:rPr lang="en-US"/>
              <a:pPr>
                <a:defRPr/>
              </a:pPr>
              <a:t>12/15/2013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8376F13-2F84-401B-BCC9-850587A79D49}"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8AE354B-4011-4035-AF2A-3696104D4CF7}" type="datetimeFigureOut">
              <a:rPr lang="en-US"/>
              <a:pPr>
                <a:defRPr/>
              </a:pPr>
              <a:t>12/15/2013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A9638CC-D58E-4A41-8C87-15B0FFFC6DB4}"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0432EB8-E082-4704-A35C-26FF3A25DD3F}" type="datetimeFigureOut">
              <a:rPr lang="en-US"/>
              <a:pPr>
                <a:defRPr/>
              </a:pPr>
              <a:t>12/15/2013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F284994-3706-470E-9AB9-14513542DEB1}"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B54536C-C9FD-4FED-BC16-A92BA1DCDBD3}" type="datetimeFigureOut">
              <a:rPr lang="en-US"/>
              <a:pPr>
                <a:defRPr/>
              </a:pPr>
              <a:t>12/15/2013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4C52F23-2120-4BB7-A07B-9CCB0B592FEF}"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7DF3D5F-697C-40BB-B84B-2B289F25D432}"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FA9215C-5216-42B5-A8A1-435F21B9280C}"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D394A0-F9BA-41AB-8427-B7C30FEBA5B3}"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016B7B2-7F0E-4BEC-99EF-71112279564B}"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5" name="Rectangle 20"/>
          <p:cNvSpPr>
            <a:spLocks noChangeArrowheads="1"/>
          </p:cNvSpPr>
          <p:nvPr/>
        </p:nvSpPr>
        <p:spPr bwMode="white">
          <a:xfrm>
            <a:off x="8991600" y="3175"/>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6" name="Rectangle 21"/>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7" name="Rectangle 23"/>
          <p:cNvSpPr>
            <a:spLocks noChangeArrowheads="1"/>
          </p:cNvSpPr>
          <p:nvPr/>
        </p:nvSpPr>
        <p:spPr bwMode="white">
          <a:xfrm>
            <a:off x="0" y="0"/>
            <a:ext cx="9144000" cy="2514600"/>
          </a:xfrm>
          <a:prstGeom prst="rect">
            <a:avLst/>
          </a:prstGeom>
          <a:solidFill>
            <a:srgbClr val="FFFFFF"/>
          </a:solidFill>
          <a:ln w="9525" algn="ctr">
            <a:noFill/>
            <a:miter lim="800000"/>
            <a:headEnd/>
            <a:tailEnd/>
          </a:ln>
        </p:spPr>
        <p:txBody>
          <a:bodyPr wrap="none" anchor="ctr"/>
          <a:lstStyle/>
          <a:p>
            <a:endParaRPr lang="id-ID"/>
          </a:p>
        </p:txBody>
      </p:sp>
      <p:sp>
        <p:nvSpPr>
          <p:cNvPr id="10" name="Rectangle 24"/>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Straight Connector 25"/>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Rectangle 26"/>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p:txBody>
          <a:bodyPr/>
          <a:lstStyle>
            <a:lvl1pPr>
              <a:defRPr/>
            </a:lvl1pPr>
          </a:lstStyle>
          <a:p>
            <a:pPr>
              <a:defRPr/>
            </a:pPr>
            <a:fld id="{8683165D-0009-4607-8740-5D72ECFE6101}" type="datetimeFigureOut">
              <a:rPr lang="en-US"/>
              <a:pPr>
                <a:defRPr/>
              </a:pPr>
              <a:t>12/15/2013</a:t>
            </a:fld>
            <a:endParaRPr lang="en-US"/>
          </a:p>
        </p:txBody>
      </p:sp>
      <p:sp>
        <p:nvSpPr>
          <p:cNvPr id="16" name="Footer Placeholder 16"/>
          <p:cNvSpPr>
            <a:spLocks noGrp="1"/>
          </p:cNvSpPr>
          <p:nvPr>
            <p:ph type="ftr" sz="quarter" idx="11"/>
          </p:nvPr>
        </p:nvSpPr>
        <p:spPr/>
        <p:txBody>
          <a:bodyPr/>
          <a:lstStyle>
            <a:lvl1pPr>
              <a:defRPr/>
            </a:lvl1pPr>
          </a:lstStyle>
          <a:p>
            <a:pPr>
              <a:defRPr/>
            </a:pPr>
            <a:endParaRPr lang="en-US"/>
          </a:p>
        </p:txBody>
      </p:sp>
      <p:sp>
        <p:nvSpPr>
          <p:cNvPr id="17" name="Slide Number Placeholder 28"/>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BD58620F-045B-479C-AACF-3F435248C91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527048"/>
            <a:ext cx="850392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165436B-88BF-448D-8703-3F9FC0CD3F82}"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4362450" y="1027113"/>
            <a:ext cx="457200" cy="441325"/>
          </a:xfrm>
        </p:spPr>
        <p:txBody>
          <a:bodyPr/>
          <a:lstStyle>
            <a:lvl1pPr>
              <a:defRPr/>
            </a:lvl1pPr>
          </a:lstStyle>
          <a:p>
            <a:pPr>
              <a:defRPr/>
            </a:pPr>
            <a:fld id="{C1EEF1D9-3645-4544-AF6C-7BC09BAEC2B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5" name="Rectangle 20"/>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6" name="Rectangle 21"/>
          <p:cNvSpPr>
            <a:spLocks noChangeArrowheads="1"/>
          </p:cNvSpPr>
          <p:nvPr/>
        </p:nvSpPr>
        <p:spPr bwMode="white">
          <a:xfrm>
            <a:off x="0" y="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7" name="Rectangle 23"/>
          <p:cNvSpPr>
            <a:spLocks noChangeArrowheads="1"/>
          </p:cNvSpPr>
          <p:nvPr/>
        </p:nvSpPr>
        <p:spPr bwMode="white">
          <a:xfrm>
            <a:off x="8991600" y="1905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8" name="Rectangle 24"/>
          <p:cNvSpPr>
            <a:spLocks noChangeArrowheads="1"/>
          </p:cNvSpPr>
          <p:nvPr/>
        </p:nvSpPr>
        <p:spPr bwMode="white">
          <a:xfrm>
            <a:off x="152400" y="2286000"/>
            <a:ext cx="8832850" cy="304800"/>
          </a:xfrm>
          <a:prstGeom prst="rect">
            <a:avLst/>
          </a:prstGeom>
          <a:solidFill>
            <a:srgbClr val="FFFFFF"/>
          </a:solidFill>
          <a:ln w="9525" algn="ctr">
            <a:noFill/>
            <a:miter lim="800000"/>
            <a:headEnd/>
            <a:tailEnd/>
          </a:ln>
        </p:spPr>
        <p:txBody>
          <a:bodyPr wrap="none" anchor="ctr"/>
          <a:lstStyle/>
          <a:p>
            <a:endParaRPr lang="id-ID"/>
          </a:p>
        </p:txBody>
      </p:sp>
      <p:sp>
        <p:nvSpPr>
          <p:cNvPr id="9" name="Rectangle 25"/>
          <p:cNvSpPr>
            <a:spLocks noChangeArrowheads="1"/>
          </p:cNvSpPr>
          <p:nvPr/>
        </p:nvSpPr>
        <p:spPr bwMode="auto">
          <a:xfrm>
            <a:off x="155575" y="142875"/>
            <a:ext cx="8832850" cy="2139950"/>
          </a:xfrm>
          <a:prstGeom prst="rect">
            <a:avLst/>
          </a:prstGeom>
          <a:solidFill>
            <a:schemeClr val="accent1"/>
          </a:solidFill>
          <a:ln w="9525" algn="ctr">
            <a:noFill/>
            <a:miter lim="800000"/>
            <a:headEnd/>
            <a:tailEnd/>
          </a:ln>
        </p:spPr>
        <p:txBody>
          <a:bodyPr wrap="none" anchor="ctr"/>
          <a:lstStyle/>
          <a:p>
            <a:endParaRPr lang="id-ID"/>
          </a:p>
        </p:txBody>
      </p:sp>
      <p:sp>
        <p:nvSpPr>
          <p:cNvPr id="10" name="Rectangle 26"/>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Rectangle 27"/>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Straight Connector 28"/>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US"/>
          </a:p>
        </p:txBody>
      </p:sp>
      <p:sp>
        <p:nvSpPr>
          <p:cNvPr id="16" name="Date Placeholder 3"/>
          <p:cNvSpPr>
            <a:spLocks noGrp="1"/>
          </p:cNvSpPr>
          <p:nvPr>
            <p:ph type="dt" sz="half" idx="11"/>
          </p:nvPr>
        </p:nvSpPr>
        <p:spPr/>
        <p:txBody>
          <a:bodyPr/>
          <a:lstStyle>
            <a:lvl1pPr>
              <a:defRPr/>
            </a:lvl1pPr>
          </a:lstStyle>
          <a:p>
            <a:pPr>
              <a:defRPr/>
            </a:pPr>
            <a:fld id="{89DCF61B-22E6-4C68-BDC1-E8BCD9822B36}" type="datetimeFigureOut">
              <a:rPr lang="en-US"/>
              <a:pPr>
                <a:defRPr/>
              </a:pPr>
              <a:t>12/15/2013</a:t>
            </a:fld>
            <a:endParaRPr lang="en-US"/>
          </a:p>
        </p:txBody>
      </p:sp>
      <p:sp>
        <p:nvSpPr>
          <p:cNvPr id="17" name="Slide Number Placeholder 5"/>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DA1C1533-1A81-46C3-97AB-02E2BA13587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19"/>
          <p:cNvSpPr>
            <a:spLocks noChangeShapeType="1"/>
          </p:cNvSpPr>
          <p:nvPr/>
        </p:nvSpPr>
        <p:spPr bwMode="auto">
          <a:xfrm flipV="1">
            <a:off x="4562475" y="1576388"/>
            <a:ext cx="9525" cy="4818062"/>
          </a:xfrm>
          <a:prstGeom prst="line">
            <a:avLst/>
          </a:prstGeom>
          <a:noFill/>
          <a:ln w="9525" algn="ctr">
            <a:solidFill>
              <a:schemeClr val="tx2"/>
            </a:solidFill>
            <a:prstDash val="sysDash"/>
            <a:round/>
            <a:headEnd/>
            <a:tailEnd/>
          </a:ln>
        </p:spPr>
        <p:txBody>
          <a:bodyPr wrap="none" anchor="ctr"/>
          <a:lstStyle/>
          <a:p>
            <a:endParaRPr lang="id-ID"/>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0" y="6410325"/>
            <a:ext cx="3044825" cy="365125"/>
          </a:xfrm>
        </p:spPr>
        <p:txBody>
          <a:bodyPr/>
          <a:lstStyle>
            <a:lvl1pPr>
              <a:defRPr/>
            </a:lvl1pPr>
          </a:lstStyle>
          <a:p>
            <a:pPr>
              <a:defRPr/>
            </a:pPr>
            <a:fld id="{7983305E-A539-4680-8910-7B3F6F6F443E}" type="datetimeFigureOut">
              <a:rPr lang="en-US"/>
              <a:pPr>
                <a:defRPr/>
              </a:pPr>
              <a:t>12/15/2013</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E4C13B57-41E8-4418-9CA1-7813E6498738}"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A09C443-A7C7-46CD-AA63-0B6EBA0653EB}" type="datetimeFigureOut">
              <a:rPr lang="en-US"/>
              <a:pPr>
                <a:defRPr/>
              </a:pPr>
              <a:t>12/15/2013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083F5CB-446D-4D01-AAED-7D2377AA1FAA}"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19"/>
          <p:cNvSpPr>
            <a:spLocks noChangeShapeType="1"/>
          </p:cNvSpPr>
          <p:nvPr/>
        </p:nvSpPr>
        <p:spPr bwMode="auto">
          <a:xfrm flipV="1">
            <a:off x="4572000" y="2200275"/>
            <a:ext cx="0" cy="4187825"/>
          </a:xfrm>
          <a:prstGeom prst="line">
            <a:avLst/>
          </a:prstGeom>
          <a:noFill/>
          <a:ln w="9525" algn="ctr">
            <a:solidFill>
              <a:schemeClr val="tx2"/>
            </a:solidFill>
            <a:prstDash val="sysDash"/>
            <a:round/>
            <a:headEnd/>
            <a:tailEnd/>
          </a:ln>
        </p:spPr>
        <p:txBody>
          <a:bodyPr wrap="none" anchor="ctr"/>
          <a:lstStyle/>
          <a:p>
            <a:endParaRPr lang="id-ID"/>
          </a:p>
        </p:txBody>
      </p:sp>
      <p:sp>
        <p:nvSpPr>
          <p:cNvPr id="8" name="Rectangle 20"/>
          <p:cNvSpPr>
            <a:spLocks noChangeArrowheads="1"/>
          </p:cNvSpPr>
          <p:nvPr/>
        </p:nvSpPr>
        <p:spPr bwMode="white">
          <a:xfrm>
            <a:off x="0" y="0"/>
            <a:ext cx="9144000" cy="1447800"/>
          </a:xfrm>
          <a:prstGeom prst="rect">
            <a:avLst/>
          </a:prstGeom>
          <a:solidFill>
            <a:srgbClr val="FFFFFF"/>
          </a:solidFill>
          <a:ln w="9525" algn="ctr">
            <a:noFill/>
            <a:miter lim="800000"/>
            <a:headEnd/>
            <a:tailEnd/>
          </a:ln>
        </p:spPr>
        <p:txBody>
          <a:bodyPr wrap="none" anchor="ctr"/>
          <a:lstStyle/>
          <a:p>
            <a:endParaRPr lang="id-ID"/>
          </a:p>
        </p:txBody>
      </p:sp>
      <p:sp>
        <p:nvSpPr>
          <p:cNvPr id="9" name="Rectangle 21"/>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10" name="Rectangle 23"/>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11" name="Rectangle 24"/>
          <p:cNvSpPr>
            <a:spLocks noChangeArrowheads="1"/>
          </p:cNvSpPr>
          <p:nvPr/>
        </p:nvSpPr>
        <p:spPr bwMode="white">
          <a:xfrm>
            <a:off x="899160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12" name="Rectangle 25"/>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Rectangle 26"/>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Straight Connector 27"/>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Rectangle 2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7260FE0F-D1AB-4A8A-A5C6-C0BBEEAE72DC}" type="datetimeFigureOut">
              <a:rPr lang="en-US"/>
              <a:pPr>
                <a:defRPr/>
              </a:pPr>
              <a:t>12/15/2013</a:t>
            </a:fld>
            <a:endParaRPr lang="en-US"/>
          </a:p>
        </p:txBody>
      </p:sp>
      <p:sp>
        <p:nvSpPr>
          <p:cNvPr id="19" name="Footer Placeholder 7"/>
          <p:cNvSpPr>
            <a:spLocks noGrp="1"/>
          </p:cNvSpPr>
          <p:nvPr>
            <p:ph type="ftr" sz="quarter" idx="11"/>
          </p:nvPr>
        </p:nvSpPr>
        <p:spPr>
          <a:xfrm>
            <a:off x="304800" y="6410325"/>
            <a:ext cx="3581400" cy="365125"/>
          </a:xfrm>
        </p:spPr>
        <p:txBody>
          <a:bodyPr/>
          <a:lstStyle>
            <a:lvl1pPr>
              <a:defRPr/>
            </a:lvl1pPr>
          </a:lstStyle>
          <a:p>
            <a:pPr>
              <a:defRPr/>
            </a:pPr>
            <a:endParaRPr lang="en-US"/>
          </a:p>
        </p:txBody>
      </p:sp>
      <p:sp>
        <p:nvSpPr>
          <p:cNvPr id="20" name="Slide Number Placeholder 8"/>
          <p:cNvSpPr>
            <a:spLocks noGrp="1"/>
          </p:cNvSpPr>
          <p:nvPr>
            <p:ph type="sldNum" sz="quarter" idx="12"/>
          </p:nvPr>
        </p:nvSpPr>
        <p:spPr>
          <a:xfrm>
            <a:off x="4343400" y="1042988"/>
            <a:ext cx="457200" cy="441325"/>
          </a:xfrm>
        </p:spPr>
        <p:txBody>
          <a:bodyPr/>
          <a:lstStyle>
            <a:lvl1pPr algn="ctr">
              <a:defRPr/>
            </a:lvl1pPr>
          </a:lstStyle>
          <a:p>
            <a:pPr>
              <a:defRPr/>
            </a:pPr>
            <a:fld id="{07C0857A-D3BC-4415-AED5-9DAD03B35A5D}"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A45C8EB5-6105-466F-8165-6BE53039F846}" type="datetimeFigureOut">
              <a:rPr lang="en-US"/>
              <a:pPr>
                <a:defRPr/>
              </a:pPr>
              <a:t>12/15/2013</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4343400" y="1036638"/>
            <a:ext cx="457200" cy="441325"/>
          </a:xfrm>
        </p:spPr>
        <p:txBody>
          <a:bodyPr/>
          <a:lstStyle>
            <a:lvl1pPr>
              <a:defRPr/>
            </a:lvl1pPr>
          </a:lstStyle>
          <a:p>
            <a:pPr>
              <a:defRPr/>
            </a:pPr>
            <a:fld id="{DE92DDBC-625D-44B2-87C8-72F6285C63F1}"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9"/>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3" name="Rectangle 20"/>
          <p:cNvSpPr>
            <a:spLocks noChangeArrowheads="1"/>
          </p:cNvSpPr>
          <p:nvPr/>
        </p:nvSpPr>
        <p:spPr bwMode="white">
          <a:xfrm>
            <a:off x="0" y="0"/>
            <a:ext cx="9144000" cy="155575"/>
          </a:xfrm>
          <a:prstGeom prst="rect">
            <a:avLst/>
          </a:prstGeom>
          <a:solidFill>
            <a:srgbClr val="FFFFFF"/>
          </a:solidFill>
          <a:ln w="9525" algn="ctr">
            <a:noFill/>
            <a:miter lim="800000"/>
            <a:headEnd/>
            <a:tailEnd/>
          </a:ln>
        </p:spPr>
        <p:txBody>
          <a:bodyPr wrap="none" anchor="ctr"/>
          <a:lstStyle/>
          <a:p>
            <a:endParaRPr lang="id-ID"/>
          </a:p>
        </p:txBody>
      </p:sp>
      <p:sp>
        <p:nvSpPr>
          <p:cNvPr id="4" name="Rectangle 21"/>
          <p:cNvSpPr>
            <a:spLocks noChangeArrowheads="1"/>
          </p:cNvSpPr>
          <p:nvPr/>
        </p:nvSpPr>
        <p:spPr bwMode="white">
          <a:xfrm>
            <a:off x="899160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5" name="Rectangle 23"/>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6" name="Rectangle 24"/>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Rectangle 25"/>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Date Placeholder 1"/>
          <p:cNvSpPr>
            <a:spLocks noGrp="1"/>
          </p:cNvSpPr>
          <p:nvPr>
            <p:ph type="dt" sz="half" idx="10"/>
          </p:nvPr>
        </p:nvSpPr>
        <p:spPr/>
        <p:txBody>
          <a:bodyPr/>
          <a:lstStyle>
            <a:lvl1pPr>
              <a:defRPr/>
            </a:lvl1pPr>
          </a:lstStyle>
          <a:p>
            <a:pPr>
              <a:defRPr/>
            </a:pPr>
            <a:fld id="{236E0C7C-B53C-4255-B128-85E76B8A5AA2}" type="datetimeFigureOut">
              <a:rPr lang="en-US"/>
              <a:pPr>
                <a:defRPr/>
              </a:pPr>
              <a:t>12/15/2013</a:t>
            </a:fld>
            <a:endParaRPr lang="en-US"/>
          </a:p>
        </p:txBody>
      </p:sp>
      <p:sp>
        <p:nvSpPr>
          <p:cNvPr id="9" name="Footer Placeholder 2"/>
          <p:cNvSpPr>
            <a:spLocks noGrp="1"/>
          </p:cNvSpPr>
          <p:nvPr>
            <p:ph type="ftr" sz="quarter" idx="11"/>
          </p:nvPr>
        </p:nvSpPr>
        <p:spPr/>
        <p:txBody>
          <a:bodyPr/>
          <a:lstStyle>
            <a:lvl1pPr>
              <a:defRPr/>
            </a:lvl1pPr>
          </a:lstStyle>
          <a:p>
            <a:pPr>
              <a:defRPr/>
            </a:pPr>
            <a:endParaRPr lang="en-US"/>
          </a:p>
        </p:txBody>
      </p:sp>
      <p:sp>
        <p:nvSpPr>
          <p:cNvPr id="10" name="Slide Number Placeholder 3"/>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1524FD84-C3D4-4A1C-B9AB-81691539BCC2}"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19"/>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Rectangle 20"/>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7" name="Rectangle 21"/>
          <p:cNvSpPr>
            <a:spLocks noChangeArrowheads="1"/>
          </p:cNvSpPr>
          <p:nvPr/>
        </p:nvSpPr>
        <p:spPr bwMode="white">
          <a:xfrm>
            <a:off x="899160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8" name="Rectangle 23"/>
          <p:cNvSpPr>
            <a:spLocks noChangeArrowheads="1"/>
          </p:cNvSpPr>
          <p:nvPr/>
        </p:nvSpPr>
        <p:spPr bwMode="white">
          <a:xfrm>
            <a:off x="0" y="0"/>
            <a:ext cx="9144000" cy="119063"/>
          </a:xfrm>
          <a:prstGeom prst="rect">
            <a:avLst/>
          </a:prstGeom>
          <a:solidFill>
            <a:srgbClr val="FFFFFF"/>
          </a:solidFill>
          <a:ln w="9525" algn="ctr">
            <a:noFill/>
            <a:miter lim="800000"/>
            <a:headEnd/>
            <a:tailEnd/>
          </a:ln>
        </p:spPr>
        <p:txBody>
          <a:bodyPr wrap="none" anchor="ctr"/>
          <a:lstStyle/>
          <a:p>
            <a:endParaRPr lang="id-ID"/>
          </a:p>
        </p:txBody>
      </p:sp>
      <p:sp>
        <p:nvSpPr>
          <p:cNvPr id="9" name="Rectangle 24"/>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10" name="Rectangle 25"/>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Rectangle 26"/>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Straight Connector 27"/>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Rectangle 30"/>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68719CAE-2BE7-4930-8706-A4F1C6C2AC6B}" type="slidenum">
              <a:rPr lang="en-US"/>
              <a:pPr>
                <a:defRPr/>
              </a:pPr>
              <a:t>‹#›</a:t>
            </a:fld>
            <a:endParaRPr lang="en-US"/>
          </a:p>
        </p:txBody>
      </p:sp>
      <p:sp>
        <p:nvSpPr>
          <p:cNvPr id="17" name="Date Placeholder 4"/>
          <p:cNvSpPr>
            <a:spLocks noGrp="1"/>
          </p:cNvSpPr>
          <p:nvPr>
            <p:ph type="dt" sz="half" idx="11"/>
          </p:nvPr>
        </p:nvSpPr>
        <p:spPr/>
        <p:txBody>
          <a:bodyPr/>
          <a:lstStyle>
            <a:lvl1pPr>
              <a:defRPr/>
            </a:lvl1pPr>
          </a:lstStyle>
          <a:p>
            <a:pPr>
              <a:defRPr/>
            </a:pPr>
            <a:fld id="{2C2D0CD1-21AA-4163-A04E-6C0B161F3BAD}" type="datetimeFigureOut">
              <a:rPr lang="en-US"/>
              <a:pPr>
                <a:defRPr/>
              </a:pPr>
              <a:t>12/15/2013</a:t>
            </a:fld>
            <a:endParaRPr lang="en-US"/>
          </a:p>
        </p:txBody>
      </p:sp>
      <p:sp>
        <p:nvSpPr>
          <p:cNvPr id="18" name="Footer Placeholder 5"/>
          <p:cNvSpPr>
            <a:spLocks noGrp="1"/>
          </p:cNvSpPr>
          <p:nvPr>
            <p:ph type="ftr" sz="quarter" idx="12"/>
          </p:nvPr>
        </p:nvSpPr>
        <p:spPr>
          <a:xfrm>
            <a:off x="301625" y="6410325"/>
            <a:ext cx="3382963" cy="366713"/>
          </a:xfrm>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19"/>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Rectangle 20"/>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7" name="Rectangle 21"/>
          <p:cNvSpPr>
            <a:spLocks noChangeArrowheads="1"/>
          </p:cNvSpPr>
          <p:nvPr/>
        </p:nvSpPr>
        <p:spPr bwMode="white">
          <a:xfrm>
            <a:off x="899160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8" name="Rectangle 23"/>
          <p:cNvSpPr>
            <a:spLocks noChangeArrowheads="1"/>
          </p:cNvSpPr>
          <p:nvPr/>
        </p:nvSpPr>
        <p:spPr bwMode="white">
          <a:xfrm>
            <a:off x="0" y="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9" name="Rectangle 24"/>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10" name="Rectangle 25"/>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Rectangle 26"/>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Rectangle 2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Rectangle 30"/>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a:lvl1pPr>
          </a:lstStyle>
          <a:p>
            <a:pPr>
              <a:defRPr/>
            </a:pPr>
            <a:fld id="{7C5F55C4-98E3-444D-B4F3-EE8520094792}" type="slidenum">
              <a:rPr lang="en-US"/>
              <a:pPr>
                <a:defRPr/>
              </a:pPr>
              <a:t>‹#›</a:t>
            </a:fld>
            <a:endParaRPr lang="en-US"/>
          </a:p>
        </p:txBody>
      </p:sp>
      <p:sp>
        <p:nvSpPr>
          <p:cNvPr id="17" name="Date Placeholder 4"/>
          <p:cNvSpPr>
            <a:spLocks noGrp="1"/>
          </p:cNvSpPr>
          <p:nvPr>
            <p:ph type="dt" sz="half" idx="11"/>
          </p:nvPr>
        </p:nvSpPr>
        <p:spPr>
          <a:xfrm>
            <a:off x="5788025" y="6405563"/>
            <a:ext cx="3044825" cy="365125"/>
          </a:xfrm>
        </p:spPr>
        <p:txBody>
          <a:bodyPr/>
          <a:lstStyle>
            <a:lvl1pPr>
              <a:defRPr/>
            </a:lvl1pPr>
          </a:lstStyle>
          <a:p>
            <a:pPr>
              <a:defRPr/>
            </a:pPr>
            <a:fld id="{85DA5CB5-F8D0-444D-A6AD-443FEB8F58F6}" type="datetimeFigureOut">
              <a:rPr lang="en-US"/>
              <a:pPr>
                <a:defRPr/>
              </a:pPr>
              <a:t>12/15/2013</a:t>
            </a:fld>
            <a:endParaRPr lang="en-US"/>
          </a:p>
        </p:txBody>
      </p:sp>
      <p:sp>
        <p:nvSpPr>
          <p:cNvPr id="18" name="Footer Placeholder 5"/>
          <p:cNvSpPr>
            <a:spLocks noGrp="1"/>
          </p:cNvSpPr>
          <p:nvPr>
            <p:ph type="ftr" sz="quarter" idx="12"/>
          </p:nvPr>
        </p:nvSpPr>
        <p:spPr>
          <a:xfrm>
            <a:off x="301625" y="6410325"/>
            <a:ext cx="3584575" cy="366713"/>
          </a:xfrm>
        </p:spPr>
        <p:txBody>
          <a:bodyPr/>
          <a:lstStyle>
            <a:lvl1pPr>
              <a:defRPr/>
            </a:lvl1pPr>
          </a:lstStyle>
          <a:p>
            <a:pPr>
              <a:defRPr/>
            </a:pP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EF1B884-2AD1-4BBF-AB24-B8830C40DAC0}" type="datetimeFigureOut">
              <a:rPr lang="en-US"/>
              <a:pPr>
                <a:defRPr/>
              </a:pPr>
              <a:t>12/15/2013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5006CCC-FBEF-467F-AC8A-C67482DEDC9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5" name="Rectangle 20"/>
          <p:cNvSpPr>
            <a:spLocks noChangeArrowheads="1"/>
          </p:cNvSpPr>
          <p:nvPr/>
        </p:nvSpPr>
        <p:spPr bwMode="white">
          <a:xfrm>
            <a:off x="7010400" y="0"/>
            <a:ext cx="2133600" cy="6858000"/>
          </a:xfrm>
          <a:prstGeom prst="rect">
            <a:avLst/>
          </a:prstGeom>
          <a:solidFill>
            <a:srgbClr val="FFFFFF"/>
          </a:solidFill>
          <a:ln w="9525" algn="ctr">
            <a:noFill/>
            <a:miter lim="800000"/>
            <a:headEnd/>
            <a:tailEnd/>
          </a:ln>
        </p:spPr>
        <p:txBody>
          <a:bodyPr wrap="none" anchor="ctr"/>
          <a:lstStyle/>
          <a:p>
            <a:endParaRPr lang="id-ID"/>
          </a:p>
        </p:txBody>
      </p:sp>
      <p:sp>
        <p:nvSpPr>
          <p:cNvPr id="6" name="Rectangle 21"/>
          <p:cNvSpPr>
            <a:spLocks noChangeArrowheads="1"/>
          </p:cNvSpPr>
          <p:nvPr/>
        </p:nvSpPr>
        <p:spPr bwMode="white">
          <a:xfrm>
            <a:off x="0" y="0"/>
            <a:ext cx="9144000" cy="155575"/>
          </a:xfrm>
          <a:prstGeom prst="rect">
            <a:avLst/>
          </a:prstGeom>
          <a:solidFill>
            <a:srgbClr val="FFFFFF"/>
          </a:solidFill>
          <a:ln w="9525" algn="ctr">
            <a:noFill/>
            <a:miter lim="800000"/>
            <a:headEnd/>
            <a:tailEnd/>
          </a:ln>
        </p:spPr>
        <p:txBody>
          <a:bodyPr wrap="none" anchor="ctr"/>
          <a:lstStyle/>
          <a:p>
            <a:endParaRPr lang="id-ID"/>
          </a:p>
        </p:txBody>
      </p:sp>
      <p:sp>
        <p:nvSpPr>
          <p:cNvPr id="7" name="Rectangle 23"/>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8" name="Rectangle 24"/>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Rectangle 25"/>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Straight Connector 26"/>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3009900"/>
            <a:ext cx="457200" cy="441325"/>
          </a:xfrm>
        </p:spPr>
        <p:txBody>
          <a:bodyPr/>
          <a:lstStyle>
            <a:lvl1pPr>
              <a:defRPr/>
            </a:lvl1pPr>
          </a:lstStyle>
          <a:p>
            <a:pPr>
              <a:defRPr/>
            </a:pPr>
            <a:fld id="{61A66D0C-1797-4A0D-A36C-1C2B7BFD8644}" type="slidenum">
              <a:rPr lang="en-US"/>
              <a:pPr>
                <a:defRPr/>
              </a:pPr>
              <a:t>‹#›</a:t>
            </a:fld>
            <a:endParaRPr lang="en-US"/>
          </a:p>
        </p:txBody>
      </p:sp>
      <p:sp>
        <p:nvSpPr>
          <p:cNvPr id="14" name="Date Placeholder 3"/>
          <p:cNvSpPr>
            <a:spLocks noGrp="1"/>
          </p:cNvSpPr>
          <p:nvPr>
            <p:ph type="dt" sz="half" idx="11"/>
          </p:nvPr>
        </p:nvSpPr>
        <p:spPr/>
        <p:txBody>
          <a:bodyPr/>
          <a:lstStyle>
            <a:lvl1pPr>
              <a:defRPr/>
            </a:lvl1pPr>
          </a:lstStyle>
          <a:p>
            <a:pPr>
              <a:defRPr/>
            </a:pPr>
            <a:fld id="{3F459F4E-52F5-4849-AF0C-C4B8856EB200}" type="datetimeFigureOut">
              <a:rPr lang="en-US"/>
              <a:pPr>
                <a:defRPr/>
              </a:pPr>
              <a:t>12/15/2013</a:t>
            </a:fld>
            <a:endParaRPr lang="en-US"/>
          </a:p>
        </p:txBody>
      </p:sp>
      <p:sp>
        <p:nvSpPr>
          <p:cNvPr id="15" name="Footer Placeholder 4"/>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2145188-CD32-4B05-8444-FE86CBF67F4A}" type="datetimeFigureOut">
              <a:rPr lang="en-US"/>
              <a:pPr>
                <a:defRPr/>
              </a:pPr>
              <a:t>12/15/2013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99A6E1-F01E-4390-88BF-F16DB8B928A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30C5D3-5A77-42E8-8EC8-7F99D2AF3B0B}" type="datetimeFigureOut">
              <a:rPr lang="en-US"/>
              <a:pPr>
                <a:defRPr/>
              </a:pPr>
              <a:t>12/15/2013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08956EB-74A9-40A6-A5AC-F013E5B2A03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79A8280-34BA-4C03-9A34-0A4E0C10B114}" type="datetimeFigureOut">
              <a:rPr lang="en-US"/>
              <a:pPr>
                <a:defRPr/>
              </a:pPr>
              <a:t>12/15/2013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D6566B6-AE98-46BD-B330-91B00BC4C74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3C16333-DF5F-4FCB-8451-ABCDA2E154B2}" type="datetimeFigureOut">
              <a:rPr lang="en-US"/>
              <a:pPr>
                <a:defRPr/>
              </a:pPr>
              <a:t>12/15/2013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9A0990A-8874-4AC7-835D-00FA4ED57B4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471BD843-CE6E-4984-B4C4-D71419099C81}" type="datetimeFigureOut">
              <a:rPr lang="en-US"/>
              <a:pPr>
                <a:defRPr/>
              </a:pPr>
              <a:t>12/15/2013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C1D3014-117E-4957-B8D2-F29261C643F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643" r:id="rId1"/>
    <p:sldLayoutId id="2147485644" r:id="rId2"/>
    <p:sldLayoutId id="2147485645" r:id="rId3"/>
    <p:sldLayoutId id="2147485646" r:id="rId4"/>
    <p:sldLayoutId id="2147485647" r:id="rId5"/>
    <p:sldLayoutId id="2147485648" r:id="rId6"/>
    <p:sldLayoutId id="2147485649" r:id="rId7"/>
    <p:sldLayoutId id="2147485650" r:id="rId8"/>
    <p:sldLayoutId id="2147485651" r:id="rId9"/>
    <p:sldLayoutId id="2147485652" r:id="rId10"/>
    <p:sldLayoutId id="2147485653" r:id="rId11"/>
    <p:sldLayoutId id="2147485673"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2051" name="Freeform 11"/>
          <p:cNvSpPr>
            <a:spLocks/>
          </p:cNvSpPr>
          <p:nvPr/>
        </p:nvSpPr>
        <p:spPr bwMode="auto">
          <a:xfrm>
            <a:off x="-53975" y="5784850"/>
            <a:ext cx="3802063" cy="838200"/>
          </a:xfrm>
          <a:custGeom>
            <a:avLst/>
            <a:gdLst>
              <a:gd name="T0" fmla="*/ 0 w 5760"/>
              <a:gd name="T1" fmla="*/ 0 h 528"/>
              <a:gd name="T2" fmla="*/ 3802063 w 5760"/>
              <a:gd name="T3" fmla="*/ 0 h 528"/>
              <a:gd name="T4" fmla="*/ 3802063 w 5760"/>
              <a:gd name="T5" fmla="*/ 838200 h 528"/>
              <a:gd name="T6" fmla="*/ 31684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w="9525" cap="flat" cmpd="sng" algn="ctr">
            <a:noFill/>
            <a:prstDash val="solid"/>
            <a:round/>
            <a:headEnd type="none" w="med" len="med"/>
            <a:tailEnd type="none" w="med" len="med"/>
          </a:ln>
        </p:spPr>
        <p:txBody>
          <a:bodyPr/>
          <a:lstStyle/>
          <a:p>
            <a:endParaRPr lang="id-ID"/>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2057"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fld id="{905CA134-188F-4B10-8613-21494B65156C}" type="datetimeFigureOut">
              <a:rPr lang="en-US"/>
              <a:pPr>
                <a:defRPr/>
              </a:pPr>
              <a:t>12/15/2013</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F2DF238-2607-47BF-BB56-C0DCCD6C351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674" r:id="rId1"/>
    <p:sldLayoutId id="2147485654" r:id="rId2"/>
    <p:sldLayoutId id="2147485675" r:id="rId3"/>
    <p:sldLayoutId id="2147485676" r:id="rId4"/>
    <p:sldLayoutId id="2147485677" r:id="rId5"/>
    <p:sldLayoutId id="2147485678" r:id="rId6"/>
    <p:sldLayoutId id="2147485655" r:id="rId7"/>
    <p:sldLayoutId id="2147485679" r:id="rId8"/>
    <p:sldLayoutId id="2147485680" r:id="rId9"/>
    <p:sldLayoutId id="2147485656" r:id="rId10"/>
    <p:sldLayoutId id="2147485657"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75" name="Text Placeholder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00800" y="6356350"/>
            <a:ext cx="2289175" cy="365125"/>
          </a:xfrm>
          <a:prstGeom prst="rect">
            <a:avLst/>
          </a:prstGeom>
        </p:spPr>
        <p:txBody>
          <a:bodyPr vert="horz"/>
          <a:lstStyle>
            <a:lvl1pPr algn="l" eaLnBrk="1" latinLnBrk="0" hangingPunct="1">
              <a:defRPr kumimoji="0" sz="1400">
                <a:solidFill>
                  <a:schemeClr val="tx2"/>
                </a:solidFill>
              </a:defRPr>
            </a:lvl1pPr>
          </a:lstStyle>
          <a:p>
            <a:pPr>
              <a:defRPr/>
            </a:pPr>
            <a:fld id="{449F6EA8-7B8D-48D0-8C73-A04986FF46CC}" type="datetimeFigureOut">
              <a:rPr lang="en-US"/>
              <a:pPr>
                <a:defRPr/>
              </a:pPr>
              <a:t>12/15/2013</a:t>
            </a:fld>
            <a:endParaRPr lang="en-US"/>
          </a:p>
        </p:txBody>
      </p:sp>
      <p:sp>
        <p:nvSpPr>
          <p:cNvPr id="3" name="Footer Placeholder 2"/>
          <p:cNvSpPr>
            <a:spLocks noGrp="1"/>
          </p:cNvSpPr>
          <p:nvPr>
            <p:ph type="ftr" sz="quarter" idx="3"/>
          </p:nvPr>
        </p:nvSpPr>
        <p:spPr>
          <a:xfrm>
            <a:off x="2898775" y="6356350"/>
            <a:ext cx="3505200" cy="365125"/>
          </a:xfrm>
          <a:prstGeom prst="rect">
            <a:avLst/>
          </a:prstGeom>
        </p:spPr>
        <p:txBody>
          <a:bodyPr vert="horz"/>
          <a:lstStyle>
            <a:lvl1pPr algn="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a:solidFill>
                  <a:schemeClr val="tx2"/>
                </a:solidFill>
              </a:defRPr>
            </a:lvl1pPr>
          </a:lstStyle>
          <a:p>
            <a:pPr>
              <a:defRPr/>
            </a:pPr>
            <a:fld id="{8B50B143-EAE8-4B71-8D3E-B59291E15C98}" type="slidenum">
              <a:rPr lang="en-US"/>
              <a:pPr>
                <a:defRPr/>
              </a:pPr>
              <a:t>‹#›</a:t>
            </a:fld>
            <a:endParaRPr lang="en-US"/>
          </a:p>
        </p:txBody>
      </p:sp>
      <p:sp>
        <p:nvSpPr>
          <p:cNvPr id="3079" name="Straight Connector 27"/>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endParaRPr lang="id-ID"/>
          </a:p>
        </p:txBody>
      </p:sp>
      <p:sp>
        <p:nvSpPr>
          <p:cNvPr id="3080"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p:spPr>
        <p:txBody>
          <a:bodyPr/>
          <a:lstStyle/>
          <a:p>
            <a:endParaRPr lang="id-ID"/>
          </a:p>
        </p:txBody>
      </p:sp>
      <p:sp>
        <p:nvSpPr>
          <p:cNvPr id="10" name="Isosceles Triang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5681" r:id="rId1"/>
    <p:sldLayoutId id="2147485658" r:id="rId2"/>
    <p:sldLayoutId id="2147485682" r:id="rId3"/>
    <p:sldLayoutId id="2147485659" r:id="rId4"/>
    <p:sldLayoutId id="2147485660" r:id="rId5"/>
    <p:sldLayoutId id="2147485683" r:id="rId6"/>
    <p:sldLayoutId id="2147485684" r:id="rId7"/>
    <p:sldLayoutId id="2147485685" r:id="rId8"/>
    <p:sldLayoutId id="2147485686" r:id="rId9"/>
    <p:sldLayoutId id="2147485661" r:id="rId10"/>
    <p:sldLayoutId id="2147485687" r:id="rId11"/>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itchFamily="2" charset="2"/>
        <a:buChar char=""/>
        <a:defRPr sz="2000"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0A83C79B-5968-462D-89A2-7552672343E9}" type="datetimeFigureOut">
              <a:rPr lang="en-US"/>
              <a:pPr>
                <a:defRPr/>
              </a:pPr>
              <a:t>12/15/2013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999F304-C60E-47E7-AEEA-6ED25726130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662" r:id="rId1"/>
    <p:sldLayoutId id="2147485663" r:id="rId2"/>
    <p:sldLayoutId id="2147485664" r:id="rId3"/>
    <p:sldLayoutId id="2147485665" r:id="rId4"/>
    <p:sldLayoutId id="2147485666" r:id="rId5"/>
    <p:sldLayoutId id="2147485667" r:id="rId6"/>
    <p:sldLayoutId id="2147485668" r:id="rId7"/>
    <p:sldLayoutId id="2147485669" r:id="rId8"/>
    <p:sldLayoutId id="2147485670" r:id="rId9"/>
    <p:sldLayoutId id="2147485671" r:id="rId10"/>
    <p:sldLayoutId id="214748567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Rectangle 16"/>
          <p:cNvSpPr>
            <a:spLocks noChangeArrowheads="1"/>
          </p:cNvSpPr>
          <p:nvPr/>
        </p:nvSpPr>
        <p:spPr bwMode="white">
          <a:xfrm>
            <a:off x="0" y="6705600"/>
            <a:ext cx="9144000" cy="152400"/>
          </a:xfrm>
          <a:prstGeom prst="rect">
            <a:avLst/>
          </a:prstGeom>
          <a:solidFill>
            <a:srgbClr val="FFFFFF"/>
          </a:solidFill>
          <a:ln w="9525" algn="ctr">
            <a:noFill/>
            <a:miter lim="800000"/>
            <a:headEnd/>
            <a:tailEnd/>
          </a:ln>
        </p:spPr>
        <p:txBody>
          <a:bodyPr wrap="none" anchor="ctr"/>
          <a:lstStyle/>
          <a:p>
            <a:endParaRPr lang="id-ID"/>
          </a:p>
        </p:txBody>
      </p:sp>
      <p:sp>
        <p:nvSpPr>
          <p:cNvPr id="5123" name="Rectangle 15"/>
          <p:cNvSpPr>
            <a:spLocks noChangeArrowheads="1"/>
          </p:cNvSpPr>
          <p:nvPr/>
        </p:nvSpPr>
        <p:spPr bwMode="white">
          <a:xfrm>
            <a:off x="0" y="0"/>
            <a:ext cx="9144000" cy="1393825"/>
          </a:xfrm>
          <a:prstGeom prst="rect">
            <a:avLst/>
          </a:prstGeom>
          <a:solidFill>
            <a:srgbClr val="FFFFFF"/>
          </a:solidFill>
          <a:ln w="9525" algn="ctr">
            <a:noFill/>
            <a:miter lim="800000"/>
            <a:headEnd/>
            <a:tailEnd/>
          </a:ln>
        </p:spPr>
        <p:txBody>
          <a:bodyPr wrap="none" anchor="ctr"/>
          <a:lstStyle/>
          <a:p>
            <a:endParaRPr lang="id-ID"/>
          </a:p>
        </p:txBody>
      </p:sp>
      <p:sp>
        <p:nvSpPr>
          <p:cNvPr id="5124" name="Rectangle 17"/>
          <p:cNvSpPr>
            <a:spLocks noChangeArrowheads="1"/>
          </p:cNvSpPr>
          <p:nvPr/>
        </p:nvSpPr>
        <p:spPr bwMode="white">
          <a:xfrm>
            <a:off x="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5125" name="Rectangle 18"/>
          <p:cNvSpPr>
            <a:spLocks noChangeArrowheads="1"/>
          </p:cNvSpPr>
          <p:nvPr/>
        </p:nvSpPr>
        <p:spPr bwMode="white">
          <a:xfrm>
            <a:off x="8991600" y="0"/>
            <a:ext cx="152400" cy="6858000"/>
          </a:xfrm>
          <a:prstGeom prst="rect">
            <a:avLst/>
          </a:prstGeom>
          <a:solidFill>
            <a:srgbClr val="FFFFFF"/>
          </a:solidFill>
          <a:ln w="9525" algn="ctr">
            <a:noFill/>
            <a:miter lim="800000"/>
            <a:headEnd/>
            <a:tailEnd/>
          </a:ln>
        </p:spPr>
        <p:txBody>
          <a:bodyPr wrap="none" anchor="ctr"/>
          <a:lstStyle/>
          <a:p>
            <a:endParaRPr lang="id-ID"/>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pPr>
              <a:defRPr/>
            </a:pPr>
            <a:fld id="{6690B475-0AFD-44ED-BAFA-63EDA8800208}" type="datetimeFigureOut">
              <a:rPr lang="en-US"/>
              <a:pPr>
                <a:defRPr/>
              </a:pPr>
              <a:t>12/15/2013</a:t>
            </a:fld>
            <a:endParaRPr lang="en-US"/>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pPr>
              <a:defRPr/>
            </a:pPr>
            <a:endParaRPr lang="en-US"/>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77251CB1-C55D-41C2-9A85-530696E567C0}" type="slidenum">
              <a:rPr lang="en-US"/>
              <a:pPr>
                <a:defRPr/>
              </a:pPr>
              <a:t>‹#›</a:t>
            </a:fld>
            <a:endParaRPr lang="en-US"/>
          </a:p>
        </p:txBody>
      </p:sp>
      <p:sp>
        <p:nvSpPr>
          <p:cNvPr id="5134" name="Title Placeholder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5135" name="Text Placeholder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688" r:id="rId1"/>
    <p:sldLayoutId id="2147485689" r:id="rId2"/>
    <p:sldLayoutId id="2147485690" r:id="rId3"/>
    <p:sldLayoutId id="2147485691" r:id="rId4"/>
    <p:sldLayoutId id="2147485692" r:id="rId5"/>
    <p:sldLayoutId id="2147485693" r:id="rId6"/>
    <p:sldLayoutId id="2147485694" r:id="rId7"/>
    <p:sldLayoutId id="2147485695" r:id="rId8"/>
    <p:sldLayoutId id="2147485696" r:id="rId9"/>
    <p:sldLayoutId id="2147485697" r:id="rId10"/>
    <p:sldLayoutId id="2147485698" r:id="rId11"/>
  </p:sldLayoutIdLst>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Dudukan Nomor Slide 3"/>
          <p:cNvSpPr>
            <a:spLocks noGrp="1"/>
          </p:cNvSpPr>
          <p:nvPr>
            <p:ph type="sldNum" sz="quarter" idx="12"/>
          </p:nvPr>
        </p:nvSpPr>
        <p:spPr/>
        <p:txBody>
          <a:bodyPr/>
          <a:lstStyle/>
          <a:p>
            <a:pPr>
              <a:defRPr/>
            </a:pPr>
            <a:fld id="{AAEE7539-10A3-45C6-BE0F-55FAFFF39600}" type="slidenum">
              <a:rPr lang="en-US" smtClean="0"/>
              <a:pPr>
                <a:defRPr/>
              </a:pPr>
              <a:t>1</a:t>
            </a:fld>
            <a:endParaRPr lang="en-US" smtClean="0"/>
          </a:p>
        </p:txBody>
      </p:sp>
      <p:pic>
        <p:nvPicPr>
          <p:cNvPr id="32771" name="Picture 10" descr="P3152346"/>
          <p:cNvPicPr>
            <a:picLocks noChangeAspect="1" noChangeArrowheads="1"/>
          </p:cNvPicPr>
          <p:nvPr/>
        </p:nvPicPr>
        <p:blipFill>
          <a:blip r:embed="rId3"/>
          <a:srcRect/>
          <a:stretch>
            <a:fillRect/>
          </a:stretch>
        </p:blipFill>
        <p:spPr bwMode="auto">
          <a:xfrm>
            <a:off x="-28575" y="1412875"/>
            <a:ext cx="9144000" cy="5367338"/>
          </a:xfrm>
          <a:prstGeom prst="rect">
            <a:avLst/>
          </a:prstGeom>
          <a:noFill/>
          <a:ln w="9525">
            <a:noFill/>
            <a:miter lim="800000"/>
            <a:headEnd/>
            <a:tailEnd/>
          </a:ln>
        </p:spPr>
      </p:pic>
      <p:pic>
        <p:nvPicPr>
          <p:cNvPr id="32772" name="Picture 2" descr="Bendera"/>
          <p:cNvPicPr>
            <a:picLocks noChangeAspect="1" noChangeArrowheads="1" noCrop="1"/>
          </p:cNvPicPr>
          <p:nvPr/>
        </p:nvPicPr>
        <p:blipFill>
          <a:blip r:embed="rId4"/>
          <a:srcRect/>
          <a:stretch>
            <a:fillRect/>
          </a:stretch>
        </p:blipFill>
        <p:spPr bwMode="auto">
          <a:xfrm>
            <a:off x="-107950" y="0"/>
            <a:ext cx="9648825" cy="1524000"/>
          </a:xfrm>
          <a:prstGeom prst="rect">
            <a:avLst/>
          </a:prstGeom>
          <a:noFill/>
          <a:ln w="9525">
            <a:noFill/>
            <a:miter lim="800000"/>
            <a:headEnd/>
            <a:tailEnd/>
          </a:ln>
        </p:spPr>
      </p:pic>
      <p:grpSp>
        <p:nvGrpSpPr>
          <p:cNvPr id="32773" name="Group 4"/>
          <p:cNvGrpSpPr>
            <a:grpSpLocks/>
          </p:cNvGrpSpPr>
          <p:nvPr/>
        </p:nvGrpSpPr>
        <p:grpSpPr bwMode="auto">
          <a:xfrm>
            <a:off x="250825" y="241300"/>
            <a:ext cx="1238250" cy="1041400"/>
            <a:chOff x="2608" y="368"/>
            <a:chExt cx="1008" cy="900"/>
          </a:xfrm>
        </p:grpSpPr>
        <p:pic>
          <p:nvPicPr>
            <p:cNvPr id="32778"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608" y="368"/>
              <a:ext cx="1008" cy="772"/>
            </a:xfrm>
            <a:prstGeom prst="rect">
              <a:avLst/>
            </a:prstGeom>
            <a:noFill/>
            <a:ln w="9525" algn="in">
              <a:noFill/>
              <a:miter lim="800000"/>
              <a:headEnd/>
              <a:tailEnd/>
            </a:ln>
            <a:effectLst>
              <a:outerShdw dist="35921" dir="2700000" algn="ctr" rotWithShape="0">
                <a:schemeClr val="tx1"/>
              </a:outerShdw>
            </a:effectLst>
          </p:spPr>
        </p:pic>
        <p:sp>
          <p:nvSpPr>
            <p:cNvPr id="32779" name="WordArt 6"/>
            <p:cNvSpPr>
              <a:spLocks noChangeArrowheads="1" noChangeShapeType="1" noTextEdit="1"/>
            </p:cNvSpPr>
            <p:nvPr/>
          </p:nvSpPr>
          <p:spPr bwMode="auto">
            <a:xfrm>
              <a:off x="2796" y="1072"/>
              <a:ext cx="648" cy="196"/>
            </a:xfrm>
            <a:prstGeom prst="rect">
              <a:avLst/>
            </a:prstGeom>
          </p:spPr>
          <p:txBody>
            <a:bodyPr spcFirstLastPara="1" wrap="none" fromWordArt="1">
              <a:prstTxWarp prst="textArchDown">
                <a:avLst>
                  <a:gd name="adj" fmla="val 0"/>
                </a:avLst>
              </a:prstTxWarp>
            </a:bodyPr>
            <a:lstStyle/>
            <a:p>
              <a:r>
                <a:rPr lang="id-ID" sz="2400" b="1" kern="10">
                  <a:ln w="9525">
                    <a:solidFill>
                      <a:srgbClr val="000000"/>
                    </a:solidFill>
                    <a:miter lim="800000"/>
                    <a:headEnd/>
                    <a:tailEnd/>
                  </a:ln>
                  <a:solidFill>
                    <a:srgbClr val="FFCC00"/>
                  </a:solidFill>
                  <a:latin typeface="Arial"/>
                  <a:cs typeface="Arial"/>
                </a:rPr>
                <a:t>ABDI NEGARA</a:t>
              </a:r>
            </a:p>
          </p:txBody>
        </p:sp>
      </p:grpSp>
      <p:pic>
        <p:nvPicPr>
          <p:cNvPr id="11" name="Picture 8" descr="D:\Presidential Transition Team\091023 Sidang Kabient ke-1\garuda_pacasila.png"/>
          <p:cNvPicPr>
            <a:picLocks noChangeAspect="1" noChangeArrowheads="1"/>
          </p:cNvPicPr>
          <p:nvPr/>
        </p:nvPicPr>
        <p:blipFill>
          <a:blip r:embed="rId6">
            <a:lum bright="-20000" contrast="40000"/>
          </a:blip>
          <a:srcRect/>
          <a:stretch>
            <a:fillRect/>
          </a:stretch>
        </p:blipFill>
        <p:spPr bwMode="auto">
          <a:xfrm>
            <a:off x="7596188" y="182563"/>
            <a:ext cx="1223962" cy="1230312"/>
          </a:xfrm>
          <a:prstGeom prst="rect">
            <a:avLst/>
          </a:prstGeom>
          <a:ln>
            <a:noFill/>
          </a:ln>
          <a:effectLst>
            <a:outerShdw blurRad="292100" dist="139700" dir="2700000" algn="tl" rotWithShape="0">
              <a:srgbClr val="333333">
                <a:alpha val="65000"/>
              </a:srgbClr>
            </a:outerShdw>
          </a:effectLst>
        </p:spPr>
      </p:pic>
      <p:sp>
        <p:nvSpPr>
          <p:cNvPr id="32775" name="WordArt 16"/>
          <p:cNvSpPr>
            <a:spLocks noChangeArrowheads="1" noChangeShapeType="1" noTextEdit="1"/>
          </p:cNvSpPr>
          <p:nvPr/>
        </p:nvSpPr>
        <p:spPr bwMode="auto">
          <a:xfrm>
            <a:off x="7715272" y="6429396"/>
            <a:ext cx="1352528" cy="276204"/>
          </a:xfrm>
          <a:prstGeom prst="rect">
            <a:avLst/>
          </a:prstGeom>
        </p:spPr>
        <p:txBody>
          <a:bodyPr wrap="none" fromWordArt="1">
            <a:prstTxWarp prst="textPlain">
              <a:avLst>
                <a:gd name="adj" fmla="val 50000"/>
              </a:avLst>
            </a:prstTxWarp>
          </a:bodyPr>
          <a:lstStyle/>
          <a:p>
            <a:pPr algn="ctr"/>
            <a:r>
              <a:rPr lang="id-ID" sz="3600" kern="10" dirty="0">
                <a:ln w="9525">
                  <a:solidFill>
                    <a:schemeClr val="bg1"/>
                  </a:solidFill>
                  <a:round/>
                  <a:headEnd/>
                  <a:tailEnd/>
                </a:ln>
                <a:solidFill>
                  <a:srgbClr val="FF9900"/>
                </a:solidFill>
                <a:latin typeface="Arial Black"/>
              </a:rPr>
              <a:t>Oleh: </a:t>
            </a:r>
            <a:r>
              <a:rPr lang="id-ID" sz="3600" kern="10" dirty="0" smtClean="0">
                <a:ln w="9525">
                  <a:solidFill>
                    <a:schemeClr val="bg1"/>
                  </a:solidFill>
                  <a:round/>
                  <a:headEnd/>
                  <a:tailEnd/>
                </a:ln>
                <a:solidFill>
                  <a:srgbClr val="FF9900"/>
                </a:solidFill>
                <a:latin typeface="Arial Black"/>
              </a:rPr>
              <a:t>Samsul hidayat </a:t>
            </a:r>
            <a:endParaRPr lang="id-ID" sz="3600" kern="10" dirty="0">
              <a:ln w="9525">
                <a:solidFill>
                  <a:schemeClr val="bg1"/>
                </a:solidFill>
                <a:round/>
                <a:headEnd/>
                <a:tailEnd/>
              </a:ln>
              <a:solidFill>
                <a:srgbClr val="FF9900"/>
              </a:solidFill>
              <a:latin typeface="Arial Black"/>
            </a:endParaRPr>
          </a:p>
        </p:txBody>
      </p:sp>
      <p:sp>
        <p:nvSpPr>
          <p:cNvPr id="32776" name="TextBox 3"/>
          <p:cNvSpPr txBox="1">
            <a:spLocks noChangeArrowheads="1"/>
          </p:cNvSpPr>
          <p:nvPr/>
        </p:nvSpPr>
        <p:spPr bwMode="auto">
          <a:xfrm>
            <a:off x="0" y="809625"/>
            <a:ext cx="9144000" cy="1323975"/>
          </a:xfrm>
          <a:prstGeom prst="rect">
            <a:avLst/>
          </a:prstGeom>
          <a:noFill/>
          <a:ln w="9525">
            <a:noFill/>
            <a:miter lim="800000"/>
            <a:headEnd/>
            <a:tailEnd/>
          </a:ln>
        </p:spPr>
        <p:txBody>
          <a:bodyPr>
            <a:spAutoFit/>
          </a:bodyPr>
          <a:lstStyle/>
          <a:p>
            <a:pPr algn="ctr"/>
            <a:r>
              <a:rPr lang="en-US" sz="4000" b="1" dirty="0" smtClean="0">
                <a:solidFill>
                  <a:srgbClr val="0000FF"/>
                </a:solidFill>
                <a:latin typeface="Berlin Sans FB Demi" pitchFamily="34" charset="0"/>
              </a:rPr>
              <a:t>PETUNJUK TEKNIS</a:t>
            </a:r>
            <a:endParaRPr lang="en-US" sz="4000" b="1" dirty="0">
              <a:solidFill>
                <a:srgbClr val="0000FF"/>
              </a:solidFill>
              <a:latin typeface="Berlin Sans FB Demi" pitchFamily="34" charset="0"/>
            </a:endParaRPr>
          </a:p>
          <a:p>
            <a:pPr algn="ctr"/>
            <a:r>
              <a:rPr lang="en-US" sz="4000" b="1" dirty="0">
                <a:solidFill>
                  <a:srgbClr val="0000FF"/>
                </a:solidFill>
                <a:latin typeface="Berlin Sans FB Demi" pitchFamily="34" charset="0"/>
              </a:rPr>
              <a:t>PP NOMOR 46 TAHUN</a:t>
            </a:r>
            <a:r>
              <a:rPr lang="id-ID" sz="4000" b="1" dirty="0">
                <a:solidFill>
                  <a:srgbClr val="0000FF"/>
                </a:solidFill>
                <a:latin typeface="Berlin Sans FB Demi" pitchFamily="34" charset="0"/>
              </a:rPr>
              <a:t> </a:t>
            </a:r>
            <a:r>
              <a:rPr lang="en-US" sz="4000" b="1" dirty="0">
                <a:solidFill>
                  <a:srgbClr val="0000FF"/>
                </a:solidFill>
                <a:latin typeface="Berlin Sans FB Demi" pitchFamily="34" charset="0"/>
              </a:rPr>
              <a:t>2011</a:t>
            </a:r>
          </a:p>
        </p:txBody>
      </p:sp>
      <p:sp>
        <p:nvSpPr>
          <p:cNvPr id="32777" name="TextBox 4"/>
          <p:cNvSpPr txBox="1">
            <a:spLocks noChangeArrowheads="1"/>
          </p:cNvSpPr>
          <p:nvPr/>
        </p:nvSpPr>
        <p:spPr bwMode="auto">
          <a:xfrm>
            <a:off x="990600" y="4648200"/>
            <a:ext cx="7391400" cy="1570038"/>
          </a:xfrm>
          <a:prstGeom prst="rect">
            <a:avLst/>
          </a:prstGeom>
          <a:noFill/>
          <a:ln w="9525">
            <a:noFill/>
            <a:miter lim="800000"/>
            <a:headEnd/>
            <a:tailEnd/>
          </a:ln>
        </p:spPr>
        <p:txBody>
          <a:bodyPr>
            <a:spAutoFit/>
          </a:bodyPr>
          <a:lstStyle/>
          <a:p>
            <a:pPr algn="ctr"/>
            <a:r>
              <a:rPr lang="en-US" sz="3200" dirty="0">
                <a:solidFill>
                  <a:srgbClr val="FFFF00"/>
                </a:solidFill>
                <a:latin typeface="Berlin Sans FB Demi" pitchFamily="34" charset="0"/>
              </a:rPr>
              <a:t>TENTANG </a:t>
            </a:r>
            <a:endParaRPr lang="id-ID" sz="3200" dirty="0">
              <a:solidFill>
                <a:srgbClr val="FFFF00"/>
              </a:solidFill>
              <a:latin typeface="Berlin Sans FB Demi" pitchFamily="34" charset="0"/>
            </a:endParaRPr>
          </a:p>
          <a:p>
            <a:pPr algn="ctr"/>
            <a:r>
              <a:rPr lang="en-US" sz="3200" dirty="0">
                <a:solidFill>
                  <a:srgbClr val="FFFF00"/>
                </a:solidFill>
                <a:latin typeface="Berlin Sans FB Demi" pitchFamily="34" charset="0"/>
              </a:rPr>
              <a:t>PENILAIAN PRESTASI</a:t>
            </a:r>
            <a:r>
              <a:rPr lang="id-ID" sz="3200" dirty="0">
                <a:solidFill>
                  <a:srgbClr val="FFFF00"/>
                </a:solidFill>
                <a:latin typeface="Berlin Sans FB Demi" pitchFamily="34" charset="0"/>
              </a:rPr>
              <a:t> </a:t>
            </a:r>
            <a:r>
              <a:rPr lang="en-US" sz="3200" dirty="0">
                <a:solidFill>
                  <a:srgbClr val="FFFF00"/>
                </a:solidFill>
                <a:latin typeface="Berlin Sans FB Demi" pitchFamily="34" charset="0"/>
              </a:rPr>
              <a:t>KERJA</a:t>
            </a:r>
            <a:r>
              <a:rPr lang="id-ID" sz="3200" dirty="0">
                <a:solidFill>
                  <a:srgbClr val="FFFF00"/>
                </a:solidFill>
                <a:latin typeface="Berlin Sans FB Demi" pitchFamily="34" charset="0"/>
              </a:rPr>
              <a:t> PNS</a:t>
            </a:r>
          </a:p>
          <a:p>
            <a:pPr algn="ctr"/>
            <a:r>
              <a:rPr lang="en-US" sz="3200" dirty="0">
                <a:solidFill>
                  <a:srgbClr val="FFFF00"/>
                </a:solidFill>
                <a:latin typeface="Berlin Sans FB Demi" pitchFamily="34" charset="0"/>
              </a:rPr>
              <a:t>P</a:t>
            </a:r>
            <a:r>
              <a:rPr lang="id-ID" sz="3200" dirty="0">
                <a:solidFill>
                  <a:srgbClr val="FFFF00"/>
                </a:solidFill>
                <a:latin typeface="Berlin Sans FB Demi" pitchFamily="34" charset="0"/>
              </a:rPr>
              <a:t>erka  BKN No. </a:t>
            </a:r>
            <a:r>
              <a:rPr lang="id-ID" sz="3200" dirty="0" smtClean="0">
                <a:solidFill>
                  <a:srgbClr val="FFFF00"/>
                </a:solidFill>
                <a:latin typeface="Berlin Sans FB Demi" pitchFamily="34" charset="0"/>
              </a:rPr>
              <a:t>1 Th</a:t>
            </a:r>
            <a:r>
              <a:rPr lang="id-ID" sz="3200" dirty="0">
                <a:solidFill>
                  <a:srgbClr val="FFFF00"/>
                </a:solidFill>
                <a:latin typeface="Berlin Sans FB Demi" pitchFamily="34" charset="0"/>
              </a:rPr>
              <a:t>. 2013</a:t>
            </a:r>
            <a:endParaRPr lang="en-US" sz="3200" dirty="0">
              <a:solidFill>
                <a:srgbClr val="FFFF00"/>
              </a:solidFill>
              <a:latin typeface="Berlin Sans FB Dem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
          <p:cNvSpPr>
            <a:spLocks noGrp="1"/>
          </p:cNvSpPr>
          <p:nvPr>
            <p:ph type="sldNum" sz="quarter" idx="12"/>
          </p:nvPr>
        </p:nvSpPr>
        <p:spPr/>
        <p:txBody>
          <a:bodyPr/>
          <a:lstStyle/>
          <a:p>
            <a:pPr>
              <a:defRPr/>
            </a:pPr>
            <a:fld id="{845372CB-2F09-4F86-8C08-35996363D684}" type="slidenum">
              <a:rPr lang="en-US" smtClean="0"/>
              <a:pPr>
                <a:defRPr/>
              </a:pPr>
              <a:t>10</a:t>
            </a:fld>
            <a:endParaRPr lang="en-US" smtClean="0"/>
          </a:p>
        </p:txBody>
      </p:sp>
      <p:sp>
        <p:nvSpPr>
          <p:cNvPr id="41987" name="Rectangle 4"/>
          <p:cNvSpPr>
            <a:spLocks noChangeArrowheads="1"/>
          </p:cNvSpPr>
          <p:nvPr/>
        </p:nvSpPr>
        <p:spPr bwMode="auto">
          <a:xfrm>
            <a:off x="2790825" y="71438"/>
            <a:ext cx="3511550" cy="641350"/>
          </a:xfrm>
          <a:prstGeom prst="rect">
            <a:avLst/>
          </a:prstGeom>
          <a:noFill/>
          <a:ln w="9525">
            <a:noFill/>
            <a:miter lim="800000"/>
            <a:headEnd/>
            <a:tailEnd/>
          </a:ln>
        </p:spPr>
        <p:txBody>
          <a:bodyPr wrap="none" anchor="ctr">
            <a:spAutoFit/>
          </a:bodyPr>
          <a:lstStyle/>
          <a:p>
            <a:pPr algn="ctr"/>
            <a:r>
              <a:rPr lang="id-ID" b="1">
                <a:solidFill>
                  <a:srgbClr val="FF0000"/>
                </a:solidFill>
                <a:cs typeface="Times New Roman" pitchFamily="18" charset="0"/>
              </a:rPr>
              <a:t>PENILAIAN SASARAN KERJA </a:t>
            </a:r>
            <a:endParaRPr lang="en-US" b="1">
              <a:solidFill>
                <a:srgbClr val="FF0000"/>
              </a:solidFill>
            </a:endParaRPr>
          </a:p>
          <a:p>
            <a:pPr algn="ctr" eaLnBrk="0" hangingPunct="0"/>
            <a:r>
              <a:rPr lang="id-ID" b="1">
                <a:solidFill>
                  <a:srgbClr val="FF0000"/>
                </a:solidFill>
                <a:cs typeface="Times New Roman" pitchFamily="18" charset="0"/>
              </a:rPr>
              <a:t>PEGAWAI NEGERI SIPIL</a:t>
            </a:r>
            <a:endParaRPr lang="en-US" b="1">
              <a:solidFill>
                <a:srgbClr val="FF0000"/>
              </a:solidFill>
            </a:endParaRPr>
          </a:p>
        </p:txBody>
      </p:sp>
      <p:graphicFrame>
        <p:nvGraphicFramePr>
          <p:cNvPr id="8378" name="Group 186"/>
          <p:cNvGraphicFramePr>
            <a:graphicFrameLocks noGrp="1"/>
          </p:cNvGraphicFramePr>
          <p:nvPr/>
        </p:nvGraphicFramePr>
        <p:xfrm>
          <a:off x="404813" y="1125538"/>
          <a:ext cx="8459787" cy="3627435"/>
        </p:xfrm>
        <a:graphic>
          <a:graphicData uri="http://schemas.openxmlformats.org/drawingml/2006/table">
            <a:tbl>
              <a:tblPr/>
              <a:tblGrid>
                <a:gridCol w="474662"/>
                <a:gridCol w="1538288"/>
                <a:gridCol w="361950"/>
                <a:gridCol w="476250"/>
                <a:gridCol w="474662"/>
                <a:gridCol w="474663"/>
                <a:gridCol w="500062"/>
                <a:gridCol w="449263"/>
                <a:gridCol w="514350"/>
                <a:gridCol w="415925"/>
                <a:gridCol w="533400"/>
                <a:gridCol w="511175"/>
                <a:gridCol w="1035050"/>
                <a:gridCol w="700087"/>
              </a:tblGrid>
              <a:tr h="243861">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0033CC"/>
                        </a:solidFill>
                        <a:effectLst/>
                        <a:latin typeface="Arial Narrow"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NO</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I. Kegiatan Tugas Jabatan</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AK</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TARGET</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AK</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REALISASI</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PENGHITUNGAN</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NILAI</a:t>
                      </a:r>
                      <a:endParaRPr kumimoji="0" lang="en-US" sz="1000" b="0" i="0" u="none" strike="noStrike" cap="none" normalizeH="0" baseline="0" smtClean="0">
                        <a:ln>
                          <a:noFill/>
                        </a:ln>
                        <a:solidFill>
                          <a:srgbClr val="00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CAPAIAN</a:t>
                      </a:r>
                      <a:endParaRPr kumimoji="0" lang="en-US" sz="1000" b="0" i="0" u="none" strike="noStrike" cap="none" normalizeH="0" baseline="0" smtClean="0">
                        <a:ln>
                          <a:noFill/>
                        </a:ln>
                        <a:solidFill>
                          <a:srgbClr val="00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SKP</a:t>
                      </a: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2">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Kuant/output</a:t>
                      </a:r>
                      <a:endParaRPr kumimoji="0" lang="id-ID" sz="9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Kual/ Mutu</a:t>
                      </a:r>
                      <a:endParaRPr kumimoji="0" lang="id-ID" sz="9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Waktu</a:t>
                      </a:r>
                      <a:endParaRPr kumimoji="0" lang="id-ID" sz="9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Biaya</a:t>
                      </a:r>
                      <a:endParaRPr kumimoji="0" lang="id-ID" sz="9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Kuant/ output</a:t>
                      </a:r>
                      <a:endParaRPr kumimoji="0" lang="id-ID" sz="900" b="1"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Kual/ Mutu</a:t>
                      </a:r>
                      <a:endParaRPr kumimoji="0" lang="id-ID" sz="900" b="1"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Waktu</a:t>
                      </a:r>
                      <a:endParaRPr kumimoji="0" lang="id-ID" sz="900" b="1"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1" i="0" u="none" strike="noStrike" cap="none" normalizeH="0" baseline="0" smtClean="0">
                          <a:ln>
                            <a:noFill/>
                          </a:ln>
                          <a:solidFill>
                            <a:srgbClr val="0033CC"/>
                          </a:solidFill>
                          <a:effectLst/>
                          <a:latin typeface="Arial Narrow" pitchFamily="34" charset="0"/>
                          <a:cs typeface="Times New Roman" pitchFamily="18" charset="0"/>
                        </a:rPr>
                        <a:t>Biaya</a:t>
                      </a:r>
                      <a:endParaRPr kumimoji="0" lang="id-ID" sz="900" b="1"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id-ID"/>
                    </a:p>
                  </a:txBody>
                  <a:tcPr/>
                </a:tc>
                <a:tc vMerge="1">
                  <a:txBody>
                    <a:bodyPr/>
                    <a:lstStyle/>
                    <a:p>
                      <a:endParaRPr lang="id-ID"/>
                    </a:p>
                  </a:txBody>
                  <a:tcPr/>
                </a:tc>
              </a:tr>
              <a:tr h="21337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1</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2</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3</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4</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5</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6</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7</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8</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9</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10</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11</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12</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13</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smtClean="0">
                          <a:ln>
                            <a:noFill/>
                          </a:ln>
                          <a:solidFill>
                            <a:srgbClr val="0033CC"/>
                          </a:solidFill>
                          <a:effectLst/>
                          <a:latin typeface="Arial Narrow" pitchFamily="34" charset="0"/>
                          <a:cs typeface="Times New Roman" pitchFamily="18" charset="0"/>
                        </a:rPr>
                        <a:t>14</a:t>
                      </a:r>
                      <a:endParaRPr kumimoji="0" lang="id-ID" sz="8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charset="0"/>
                        </a:rPr>
                        <a:t>1</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charset="0"/>
                        </a:rPr>
                        <a:t>2</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charset="0"/>
                        </a:rPr>
                        <a:t>3</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charset="0"/>
                        </a:rPr>
                        <a:t>4</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charset="0"/>
                        </a:rPr>
                        <a:t>dst</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smtClean="0">
                        <a:ln>
                          <a:noFill/>
                        </a:ln>
                        <a:solidFill>
                          <a:srgbClr val="0033CC"/>
                        </a:solidFill>
                        <a:effectLst/>
                        <a:latin typeface="Arial" charset="0"/>
                        <a:ea typeface="Times New Roman" pitchFamily="18" charset="0"/>
                        <a:cs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7800" marR="0" lvl="0" indent="-177800" algn="just"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II.</a:t>
                      </a:r>
                      <a:r>
                        <a:rPr kumimoji="0" lang="en-US" sz="1000" b="1" i="0" u="none" strike="noStrike" cap="none" normalizeH="0" baseline="0" smtClean="0">
                          <a:ln>
                            <a:noFill/>
                          </a:ln>
                          <a:solidFill>
                            <a:srgbClr val="0033CC"/>
                          </a:solidFill>
                          <a:effectLst/>
                          <a:latin typeface="Arial Narrow" pitchFamily="34" charset="0"/>
                          <a:cs typeface="Times New Roman" pitchFamily="18" charset="0"/>
                        </a:rPr>
                        <a:t>  </a:t>
                      </a: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Tugas Tambahan dan </a:t>
                      </a:r>
                      <a:endParaRPr kumimoji="0" lang="en-US" sz="1000" b="1" i="0" u="none" strike="noStrike" cap="none" normalizeH="0" baseline="0" smtClean="0">
                        <a:ln>
                          <a:noFill/>
                        </a:ln>
                        <a:solidFill>
                          <a:srgbClr val="0033CC"/>
                        </a:solidFill>
                        <a:effectLst/>
                        <a:latin typeface="Arial Narrow" pitchFamily="34" charset="0"/>
                        <a:cs typeface="Times New Roman" pitchFamily="18" charset="0"/>
                      </a:endParaRPr>
                    </a:p>
                    <a:p>
                      <a:pPr marL="177800" marR="0" lvl="0" indent="-177800" algn="just"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Narrow" pitchFamily="34" charset="0"/>
                          <a:cs typeface="Times New Roman" pitchFamily="18" charset="0"/>
                        </a:rPr>
                        <a:t>     </a:t>
                      </a: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Kreativitas/Unsur</a:t>
                      </a:r>
                      <a:endParaRPr kumimoji="0" lang="en-US" sz="1000" b="1" i="0" u="none" strike="noStrike" cap="none" normalizeH="0" baseline="0" smtClean="0">
                        <a:ln>
                          <a:noFill/>
                        </a:ln>
                        <a:solidFill>
                          <a:srgbClr val="0033CC"/>
                        </a:solidFill>
                        <a:effectLst/>
                        <a:latin typeface="Arial Narrow" pitchFamily="34" charset="0"/>
                        <a:cs typeface="Times New Roman" pitchFamily="18" charset="0"/>
                      </a:endParaRPr>
                    </a:p>
                    <a:p>
                      <a:pPr marL="177800" marR="0" lvl="0" indent="-177800" algn="just"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Narrow" pitchFamily="34" charset="0"/>
                          <a:cs typeface="Times New Roman" pitchFamily="18" charset="0"/>
                        </a:rPr>
                        <a:t>    </a:t>
                      </a: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Penunjang :</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10,00</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a. Tugas Tambahan</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30,00</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b. Kreativitas</a:t>
                      </a:r>
                      <a:endParaRPr kumimoji="0" lang="id-ID" sz="1000" b="1"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44">
                <a:tc rowSpan="2" gridSpan="1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NILAI CAPAIAN SKP</a:t>
                      </a:r>
                      <a:endParaRPr kumimoji="0" lang="id-ID" sz="1200" b="0" i="0" u="none" strike="noStrike" cap="none" normalizeH="0" baseline="0" smtClean="0">
                        <a:ln>
                          <a:noFill/>
                        </a:ln>
                        <a:solidFill>
                          <a:srgbClr val="0033CC"/>
                        </a:solidFill>
                        <a:effectLst/>
                        <a:latin typeface="Arial" charset="0"/>
                      </a:endParaRPr>
                    </a:p>
                  </a:txBody>
                  <a:tcPr marT="45724" marB="4572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rowSpan="2"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2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274344">
                <a:tc gridSpan="13"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hMerge="1" v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200" b="0" i="0" u="none" strike="noStrike" cap="none" normalizeH="0" baseline="0" smtClean="0">
                        <a:ln>
                          <a:noFill/>
                        </a:ln>
                        <a:solidFill>
                          <a:srgbClr val="0033CC"/>
                        </a:solidFill>
                        <a:effectLst/>
                        <a:latin typeface="Arial"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2152" name="Text Box 1057"/>
          <p:cNvSpPr txBox="1">
            <a:spLocks noChangeArrowheads="1"/>
          </p:cNvSpPr>
          <p:nvPr/>
        </p:nvSpPr>
        <p:spPr bwMode="auto">
          <a:xfrm>
            <a:off x="339725" y="777875"/>
            <a:ext cx="4376738" cy="274638"/>
          </a:xfrm>
          <a:prstGeom prst="rect">
            <a:avLst/>
          </a:prstGeom>
          <a:noFill/>
          <a:ln w="9525">
            <a:noFill/>
            <a:miter lim="800000"/>
            <a:headEnd/>
            <a:tailEnd/>
          </a:ln>
        </p:spPr>
        <p:txBody>
          <a:bodyPr>
            <a:spAutoFit/>
          </a:bodyPr>
          <a:lstStyle/>
          <a:p>
            <a:pPr>
              <a:spcBef>
                <a:spcPct val="50000"/>
              </a:spcBef>
            </a:pPr>
            <a:r>
              <a:rPr lang="id-ID" sz="1200">
                <a:solidFill>
                  <a:srgbClr val="0033CC"/>
                </a:solidFill>
              </a:rPr>
              <a:t>Jangka waktu penilaian </a:t>
            </a:r>
            <a:r>
              <a:rPr lang="en-US" sz="1200">
                <a:solidFill>
                  <a:srgbClr val="0033CC"/>
                </a:solidFill>
              </a:rPr>
              <a:t> …. </a:t>
            </a:r>
            <a:r>
              <a:rPr lang="id-ID" sz="1200">
                <a:solidFill>
                  <a:srgbClr val="0033CC"/>
                </a:solidFill>
              </a:rPr>
              <a:t>Januari s/d 31 Desember 20</a:t>
            </a:r>
            <a:r>
              <a:rPr lang="en-US" sz="1200">
                <a:solidFill>
                  <a:srgbClr val="0033CC"/>
                </a:solidFill>
              </a:rPr>
              <a:t>….</a:t>
            </a:r>
            <a:endParaRPr lang="id-ID" sz="1200">
              <a:solidFill>
                <a:srgbClr val="0033CC"/>
              </a:solidFill>
            </a:endParaRPr>
          </a:p>
        </p:txBody>
      </p:sp>
      <p:graphicFrame>
        <p:nvGraphicFramePr>
          <p:cNvPr id="8375" name="Group 183"/>
          <p:cNvGraphicFramePr>
            <a:graphicFrameLocks noGrp="1"/>
          </p:cNvGraphicFramePr>
          <p:nvPr/>
        </p:nvGraphicFramePr>
        <p:xfrm>
          <a:off x="3043238" y="5013325"/>
          <a:ext cx="5715000" cy="1158875"/>
        </p:xfrm>
        <a:graphic>
          <a:graphicData uri="http://schemas.openxmlformats.org/drawingml/2006/table">
            <a:tbl>
              <a:tblPr/>
              <a:tblGrid>
                <a:gridCol w="3200400"/>
                <a:gridCol w="2514600"/>
              </a:tblGrid>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charset="0"/>
                          <a:cs typeface="Times New Roman" pitchFamily="18" charset="0"/>
                        </a:rPr>
                        <a:t>Jakarta, 31 Desember 20</a:t>
                      </a:r>
                      <a:r>
                        <a:rPr kumimoji="0" lang="en-US" sz="1000" b="1" i="0" u="none" strike="noStrike" cap="none" normalizeH="0" baseline="0" smtClean="0">
                          <a:ln>
                            <a:noFill/>
                          </a:ln>
                          <a:solidFill>
                            <a:srgbClr val="0033CC"/>
                          </a:solidFill>
                          <a:effectLst/>
                          <a:latin typeface="Arial" charset="0"/>
                          <a:cs typeface="Times New Roman" pitchFamily="18" charset="0"/>
                        </a:rPr>
                        <a:t>….</a:t>
                      </a:r>
                      <a:endParaRPr kumimoji="0" lang="id-ID" sz="1000" b="1"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charset="0"/>
                          <a:cs typeface="Times New Roman" pitchFamily="18" charset="0"/>
                        </a:rPr>
                        <a:t>Pejabat Penilai</a:t>
                      </a:r>
                      <a:endParaRPr kumimoji="0" lang="en-US" sz="1000" b="1" i="0" u="none" strike="noStrike" cap="none" normalizeH="0" baseline="0" smtClean="0">
                        <a:ln>
                          <a:noFill/>
                        </a:ln>
                        <a:solidFill>
                          <a:srgbClr val="0033CC"/>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smtClean="0">
                        <a:ln>
                          <a:noFill/>
                        </a:ln>
                        <a:solidFill>
                          <a:srgbClr val="0033CC"/>
                        </a:solidFill>
                        <a:effectLst/>
                        <a:latin typeface="Arial" charset="0"/>
                        <a:cs typeface="Times New Roman" pitchFamily="18" charset="0"/>
                      </a:endParaRPr>
                    </a:p>
                  </a:txBody>
                  <a:tcPr marT="45702" marB="45702" horzOverflow="overflow">
                    <a:lnL>
                      <a:noFill/>
                    </a:lnL>
                    <a:lnR>
                      <a:noFill/>
                    </a:lnR>
                    <a:lnT>
                      <a:noFill/>
                    </a:lnT>
                    <a:lnB>
                      <a:noFill/>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33CC"/>
                          </a:solidFill>
                          <a:effectLst/>
                          <a:latin typeface="Arial" charset="0"/>
                          <a:cs typeface="Times New Roman" pitchFamily="18" charset="0"/>
                        </a:rPr>
                        <a:t>Nama</a:t>
                      </a:r>
                      <a:endParaRPr kumimoji="0" lang="id-ID" sz="1000" b="1"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charset="0"/>
                          <a:cs typeface="Times New Roman" pitchFamily="18" charset="0"/>
                        </a:rPr>
                        <a:t>NIP. </a:t>
                      </a:r>
                      <a:endParaRPr kumimoji="0" lang="id-ID" sz="1000" b="1" i="0" u="none" strike="noStrike" cap="none" normalizeH="0" baseline="0" smtClean="0">
                        <a:ln>
                          <a:noFill/>
                        </a:ln>
                        <a:solidFill>
                          <a:srgbClr val="0033CC"/>
                        </a:solidFill>
                        <a:effectLst/>
                        <a:latin typeface="Arial" charset="0"/>
                      </a:endParaRPr>
                    </a:p>
                  </a:txBody>
                  <a:tcPr marT="45702" marB="45702"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ChangeArrowheads="1"/>
          </p:cNvSpPr>
          <p:nvPr/>
        </p:nvSpPr>
        <p:spPr bwMode="auto">
          <a:xfrm>
            <a:off x="1509713" y="260350"/>
            <a:ext cx="6591300" cy="563563"/>
          </a:xfrm>
          <a:prstGeom prst="rect">
            <a:avLst/>
          </a:prstGeom>
          <a:noFill/>
          <a:ln w="9525">
            <a:noFill/>
            <a:miter lim="800000"/>
            <a:headEnd/>
            <a:tailEnd/>
          </a:ln>
        </p:spPr>
        <p:txBody>
          <a:bodyPr bIns="0" anchor="ctr">
            <a:spAutoFit/>
          </a:bodyPr>
          <a:lstStyle/>
          <a:p>
            <a:pPr algn="ctr" eaLnBrk="0" hangingPunct="0"/>
            <a:r>
              <a:rPr lang="sv-SE" sz="1700" b="1">
                <a:solidFill>
                  <a:srgbClr val="FF00FF"/>
                </a:solidFill>
              </a:rPr>
              <a:t>PETUNJUK PENGISIAN PENGUKURAN CAPAIAN </a:t>
            </a:r>
            <a:endParaRPr lang="en-US" sz="1700" b="1">
              <a:solidFill>
                <a:srgbClr val="FF00FF"/>
              </a:solidFill>
            </a:endParaRPr>
          </a:p>
          <a:p>
            <a:pPr algn="ctr" eaLnBrk="0" hangingPunct="0"/>
            <a:r>
              <a:rPr lang="sv-SE" sz="1700" b="1">
                <a:solidFill>
                  <a:srgbClr val="FF00FF"/>
                </a:solidFill>
              </a:rPr>
              <a:t>SASARAN KERJA PEGAWAI NEGERI SIPIL</a:t>
            </a:r>
            <a:endParaRPr lang="en-US" sz="1700" b="1">
              <a:solidFill>
                <a:srgbClr val="FF00FF"/>
              </a:solidFill>
            </a:endParaRPr>
          </a:p>
        </p:txBody>
      </p:sp>
      <p:graphicFrame>
        <p:nvGraphicFramePr>
          <p:cNvPr id="46373" name="Group 293"/>
          <p:cNvGraphicFramePr>
            <a:graphicFrameLocks noGrp="1"/>
          </p:cNvGraphicFramePr>
          <p:nvPr/>
        </p:nvGraphicFramePr>
        <p:xfrm>
          <a:off x="971550" y="1052513"/>
          <a:ext cx="7629525" cy="4625994"/>
        </p:xfrm>
        <a:graphic>
          <a:graphicData uri="http://schemas.openxmlformats.org/drawingml/2006/table">
            <a:tbl>
              <a:tblPr/>
              <a:tblGrid>
                <a:gridCol w="863600"/>
                <a:gridCol w="792163"/>
                <a:gridCol w="5973762"/>
              </a:tblGrid>
              <a:tr h="4266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chemeClr val="tx1"/>
                          </a:solidFill>
                          <a:effectLst/>
                          <a:latin typeface="Arial" charset="0"/>
                          <a:ea typeface="Times New Roman" pitchFamily="18" charset="0"/>
                          <a:cs typeface="Arial" charset="0"/>
                        </a:rPr>
                        <a:t>NOMOR (KOLOM)</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chemeClr val="tx1"/>
                          </a:solidFill>
                          <a:effectLst/>
                          <a:latin typeface="Arial" charset="0"/>
                          <a:ea typeface="Times New Roman" pitchFamily="18" charset="0"/>
                          <a:cs typeface="Arial" charset="0"/>
                        </a:rPr>
                        <a:t>NOMOR KODE</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chemeClr val="tx1"/>
                          </a:solidFill>
                          <a:effectLst/>
                          <a:latin typeface="Arial" charset="0"/>
                          <a:ea typeface="Times New Roman" pitchFamily="18" charset="0"/>
                          <a:cs typeface="Arial" charset="0"/>
                        </a:rPr>
                        <a:t>URAIAN</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1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smtClean="0">
                          <a:ln>
                            <a:noFill/>
                          </a:ln>
                          <a:solidFill>
                            <a:schemeClr val="tx1"/>
                          </a:solidFill>
                          <a:effectLst/>
                          <a:latin typeface="Arial" charset="0"/>
                          <a:ea typeface="Times New Roman" pitchFamily="18" charset="0"/>
                          <a:cs typeface="Arial" charset="0"/>
                        </a:rPr>
                        <a:t>1</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smtClean="0">
                          <a:ln>
                            <a:noFill/>
                          </a:ln>
                          <a:solidFill>
                            <a:schemeClr val="tx1"/>
                          </a:solidFill>
                          <a:effectLst/>
                          <a:latin typeface="Arial" charset="0"/>
                          <a:ea typeface="Times New Roman" pitchFamily="18" charset="0"/>
                          <a:cs typeface="Arial" charset="0"/>
                        </a:rPr>
                        <a:t>2</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smtClean="0">
                          <a:ln>
                            <a:noFill/>
                          </a:ln>
                          <a:solidFill>
                            <a:schemeClr val="tx1"/>
                          </a:solidFill>
                          <a:effectLst/>
                          <a:latin typeface="Arial" charset="0"/>
                          <a:ea typeface="Times New Roman" pitchFamily="18" charset="0"/>
                          <a:cs typeface="Arial" charset="0"/>
                        </a:rPr>
                        <a:t>3</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1</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Cukup jelas</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2</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Tulislah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3</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Tulislah target angka kredit untuk masing-masing Kegiatan Tugas Jabatan Pegawai Negeri Sipil yang menduduki jabatan fungsional tertentu.</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4</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Tulislah target kuantitas/output (TO)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5</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Tulislah target kualitas/mutu (TK)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6</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rgbClr val="0033CC"/>
                          </a:solidFill>
                          <a:effectLst/>
                          <a:latin typeface="Arial" charset="0"/>
                          <a:ea typeface="Times New Roman" pitchFamily="18" charset="0"/>
                          <a:cs typeface="Arial" charset="0"/>
                        </a:rPr>
                        <a:t>Tulislah target waktu (TW)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7</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rgbClr val="0033CC"/>
                          </a:solidFill>
                          <a:effectLst/>
                          <a:latin typeface="Arial" charset="0"/>
                          <a:ea typeface="Times New Roman" pitchFamily="18" charset="0"/>
                          <a:cs typeface="Arial" charset="0"/>
                        </a:rPr>
                        <a:t>Tulislah target biaya (TB)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284">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8</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id-ID" sz="1100" b="1" i="0" u="none" strike="noStrike" cap="none" normalizeH="0" baseline="0" smtClean="0">
                        <a:ln>
                          <a:noFill/>
                        </a:ln>
                        <a:solidFill>
                          <a:schemeClr val="tx1"/>
                        </a:solidFill>
                        <a:effectLst/>
                        <a:latin typeface="Arial"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chemeClr val="tx1"/>
                          </a:solidFill>
                          <a:effectLst/>
                          <a:latin typeface="Arial" charset="0"/>
                          <a:ea typeface="Times New Roman" pitchFamily="18" charset="0"/>
                          <a:cs typeface="Arial" charset="0"/>
                        </a:rPr>
                        <a:t>Tulislah realisasi angka kredit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9</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Tulislah realisasi kuantitas/output (RO) yang telah dihasilkan untuk masing-masing Kegiatan Tugas Jabatan.</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10</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Tulislah realisasi kualitas/mutu (RK) yang telah dihasilkan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11</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chemeClr val="tx1"/>
                          </a:solidFill>
                          <a:effectLst/>
                          <a:latin typeface="Arial" charset="0"/>
                          <a:ea typeface="Times New Roman" pitchFamily="18" charset="0"/>
                          <a:cs typeface="Arial" charset="0"/>
                        </a:rPr>
                        <a:t>Tulislah realisasi waktu (RW) yang telah digunakan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6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12</a:t>
                      </a:r>
                      <a:endParaRPr kumimoji="0" lang="en-US" sz="1100" b="1"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en-US" sz="1100" b="1"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sz="1100" b="1" i="0" u="none" strike="noStrike" cap="none" normalizeH="0" baseline="0" smtClean="0">
                          <a:ln>
                            <a:noFill/>
                          </a:ln>
                          <a:solidFill>
                            <a:schemeClr val="tx1"/>
                          </a:solidFill>
                          <a:effectLst/>
                          <a:latin typeface="Arial" charset="0"/>
                          <a:ea typeface="Times New Roman" pitchFamily="18" charset="0"/>
                          <a:cs typeface="Arial" charset="0"/>
                        </a:rPr>
                        <a:t>Tulislah realisasi biaya  (RB) yang telah digunakan untuk masing-masing Kegiatan Tugas Jabatan.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3073" name="Text Box 290"/>
          <p:cNvSpPr txBox="1">
            <a:spLocks noChangeArrowheads="1"/>
          </p:cNvSpPr>
          <p:nvPr/>
        </p:nvSpPr>
        <p:spPr bwMode="auto">
          <a:xfrm>
            <a:off x="1311275" y="6329363"/>
            <a:ext cx="184150" cy="366712"/>
          </a:xfrm>
          <a:prstGeom prst="rect">
            <a:avLst/>
          </a:prstGeom>
          <a:noFill/>
          <a:ln w="9525">
            <a:noFill/>
            <a:miter lim="800000"/>
            <a:headEnd/>
            <a:tailEnd/>
          </a:ln>
        </p:spPr>
        <p:txBody>
          <a:bodyPr wrap="none">
            <a:spAutoFit/>
          </a:bodyPr>
          <a:lstStyle/>
          <a:p>
            <a:endParaRPr lang="id-ID"/>
          </a:p>
        </p:txBody>
      </p:sp>
      <p:sp>
        <p:nvSpPr>
          <p:cNvPr id="43074" name="Text Box 291"/>
          <p:cNvSpPr txBox="1">
            <a:spLocks noChangeArrowheads="1"/>
          </p:cNvSpPr>
          <p:nvPr/>
        </p:nvSpPr>
        <p:spPr bwMode="auto">
          <a:xfrm>
            <a:off x="1187450" y="5729288"/>
            <a:ext cx="7345363" cy="579437"/>
          </a:xfrm>
          <a:prstGeom prst="rect">
            <a:avLst/>
          </a:prstGeom>
          <a:noFill/>
          <a:ln w="9525">
            <a:noFill/>
            <a:miter lim="800000"/>
            <a:headEnd/>
            <a:tailEnd/>
          </a:ln>
        </p:spPr>
        <p:txBody>
          <a:bodyPr>
            <a:spAutoFit/>
          </a:bodyPr>
          <a:lstStyle/>
          <a:p>
            <a:pPr marL="534988" indent="-534988"/>
            <a:r>
              <a:rPr lang="fr-FR" b="1">
                <a:solidFill>
                  <a:srgbClr val="FF00FF"/>
                </a:solidFill>
              </a:rPr>
              <a:t>Cat.  </a:t>
            </a:r>
            <a:r>
              <a:rPr lang="fr-FR" sz="1400" b="1">
                <a:solidFill>
                  <a:schemeClr val="tx2"/>
                </a:solidFill>
              </a:rPr>
              <a:t>Pada kolom 1 s/d 7 pada </a:t>
            </a:r>
            <a:r>
              <a:rPr lang="id-ID" sz="1400" b="1">
                <a:solidFill>
                  <a:schemeClr val="tx2"/>
                </a:solidFill>
              </a:rPr>
              <a:t>Penilaian Sasaran Kerja </a:t>
            </a:r>
            <a:r>
              <a:rPr lang="en-US" sz="1400" b="1">
                <a:solidFill>
                  <a:schemeClr val="tx2"/>
                </a:solidFill>
              </a:rPr>
              <a:t>PNS</a:t>
            </a:r>
            <a:r>
              <a:rPr lang="en-US" sz="1400" b="1">
                <a:solidFill>
                  <a:srgbClr val="FF00FF"/>
                </a:solidFill>
              </a:rPr>
              <a:t> </a:t>
            </a:r>
            <a:r>
              <a:rPr lang="fr-FR" sz="1400" b="1">
                <a:solidFill>
                  <a:srgbClr val="FF00FF"/>
                </a:solidFill>
              </a:rPr>
              <a:t>tanpa diketik keluar secara otomatis </a:t>
            </a:r>
            <a:r>
              <a:rPr lang="fr-FR" sz="1400" b="1"/>
              <a:t>karena ada file khusus.</a:t>
            </a:r>
            <a:endParaRPr lang="en-US" sz="1400" b="1"/>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214266"/>
            <a:ext cx="9144000" cy="7501014"/>
          </a:xfrm>
          <a:prstGeom prst="rect">
            <a:avLst/>
          </a:prstGeom>
          <a:noFill/>
          <a:ln w="9525">
            <a:noFill/>
            <a:miter lim="800000"/>
            <a:headEnd/>
            <a:tailEnd/>
          </a:ln>
          <a:effectLst/>
        </p:spPr>
      </p:pic>
    </p:spTree>
    <p:extLst>
      <p:ext uri="{BB962C8B-B14F-4D97-AF65-F5344CB8AC3E}">
        <p14:creationId xmlns="" xmlns:p14="http://schemas.microsoft.com/office/powerpoint/2010/main" val="1454589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1"/>
            <a:ext cx="9144000" cy="6857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74467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0"/>
          <p:cNvGrpSpPr>
            <a:grpSpLocks/>
          </p:cNvGrpSpPr>
          <p:nvPr/>
        </p:nvGrpSpPr>
        <p:grpSpPr bwMode="auto">
          <a:xfrm>
            <a:off x="1179540" y="1428736"/>
            <a:ext cx="6964360" cy="1066800"/>
            <a:chOff x="878416" y="4159250"/>
            <a:chExt cx="7732058" cy="1066800"/>
          </a:xfrm>
        </p:grpSpPr>
        <p:sp>
          <p:nvSpPr>
            <p:cNvPr id="5" name="Rectangle 4"/>
            <p:cNvSpPr/>
            <p:nvPr/>
          </p:nvSpPr>
          <p:spPr>
            <a:xfrm>
              <a:off x="878416" y="4159250"/>
              <a:ext cx="7732058" cy="10668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dirty="0">
                  <a:solidFill>
                    <a:schemeClr val="tx1"/>
                  </a:solidFill>
                  <a:latin typeface="Berlin Sans FB" pitchFamily="34" charset="0"/>
                </a:rPr>
                <a:t>        </a:t>
              </a:r>
              <a:r>
                <a:rPr lang="id-ID" dirty="0">
                  <a:solidFill>
                    <a:schemeClr val="tx1"/>
                  </a:solidFill>
                  <a:latin typeface="Berlin Sans FB" pitchFamily="34" charset="0"/>
                </a:rPr>
                <a:t>  </a:t>
              </a:r>
              <a:r>
                <a:rPr lang="en-US" dirty="0">
                  <a:solidFill>
                    <a:schemeClr val="tx1"/>
                  </a:solidFill>
                  <a:latin typeface="Berlin Sans FB" pitchFamily="34" charset="0"/>
                </a:rPr>
                <a:t>     </a:t>
              </a:r>
              <a:r>
                <a:rPr lang="id-ID" dirty="0" smtClean="0">
                  <a:solidFill>
                    <a:schemeClr val="tx1"/>
                  </a:solidFill>
                  <a:latin typeface="Berlin Sans FB" pitchFamily="34" charset="0"/>
                </a:rPr>
                <a:t>    </a:t>
              </a:r>
            </a:p>
            <a:p>
              <a:pPr algn="just">
                <a:defRPr/>
              </a:pPr>
              <a:r>
                <a:rPr lang="id-ID" dirty="0">
                  <a:solidFill>
                    <a:schemeClr val="tx1"/>
                  </a:solidFill>
                  <a:latin typeface="Berlin Sans FB" pitchFamily="34" charset="0"/>
                </a:rPr>
                <a:t> </a:t>
              </a:r>
              <a:r>
                <a:rPr lang="id-ID" dirty="0" smtClean="0">
                  <a:solidFill>
                    <a:schemeClr val="tx1"/>
                  </a:solidFill>
                  <a:latin typeface="Berlin Sans FB" pitchFamily="34" charset="0"/>
                </a:rPr>
                <a:t>                 </a:t>
              </a:r>
              <a:r>
                <a:rPr lang="id-ID" dirty="0" smtClean="0">
                  <a:solidFill>
                    <a:srgbClr val="FF0000"/>
                  </a:solidFill>
                  <a:latin typeface="Berlin Sans FB" pitchFamily="34" charset="0"/>
                </a:rPr>
                <a:t>AK Penunjang </a:t>
              </a:r>
              <a:r>
                <a:rPr lang="id-ID" dirty="0" smtClean="0">
                  <a:solidFill>
                    <a:schemeClr val="tx1"/>
                  </a:solidFill>
                  <a:latin typeface="Berlin Sans FB" pitchFamily="34" charset="0"/>
                </a:rPr>
                <a:t>+ Pengembangan diri + </a:t>
              </a:r>
              <a:r>
                <a:rPr lang="id-ID" dirty="0" smtClean="0">
                  <a:solidFill>
                    <a:srgbClr val="3333FF"/>
                  </a:solidFill>
                  <a:latin typeface="Berlin Sans FB" pitchFamily="34" charset="0"/>
                </a:rPr>
                <a:t>Publikasi Ilmiah / </a:t>
              </a:r>
            </a:p>
            <a:p>
              <a:pPr algn="just">
                <a:defRPr/>
              </a:pPr>
              <a:r>
                <a:rPr lang="id-ID" dirty="0">
                  <a:solidFill>
                    <a:srgbClr val="3333FF"/>
                  </a:solidFill>
                  <a:latin typeface="Berlin Sans FB" pitchFamily="34" charset="0"/>
                </a:rPr>
                <a:t>	</a:t>
              </a:r>
              <a:r>
                <a:rPr lang="id-ID" dirty="0" smtClean="0">
                  <a:solidFill>
                    <a:srgbClr val="3333FF"/>
                  </a:solidFill>
                  <a:latin typeface="Berlin Sans FB" pitchFamily="34" charset="0"/>
                </a:rPr>
                <a:t>				   Karya Inovatif</a:t>
              </a:r>
              <a:endParaRPr lang="id-ID" dirty="0">
                <a:solidFill>
                  <a:srgbClr val="3333FF"/>
                </a:solidFill>
                <a:latin typeface="Berlin Sans FB" pitchFamily="34" charset="0"/>
              </a:endParaRPr>
            </a:p>
            <a:p>
              <a:pPr algn="just">
                <a:defRPr/>
              </a:pPr>
              <a:r>
                <a:rPr lang="en-US" dirty="0">
                  <a:solidFill>
                    <a:schemeClr val="tx1"/>
                  </a:solidFill>
                  <a:latin typeface="Berlin Sans FB" pitchFamily="34" charset="0"/>
                </a:rPr>
                <a:t>                  </a:t>
              </a:r>
              <a:endParaRPr lang="id-ID" dirty="0">
                <a:solidFill>
                  <a:schemeClr val="tx1"/>
                </a:solidFill>
                <a:latin typeface="Berlin Sans FB" pitchFamily="34" charset="0"/>
              </a:endParaRPr>
            </a:p>
          </p:txBody>
        </p:sp>
        <p:sp>
          <p:nvSpPr>
            <p:cNvPr id="8" name="Left Brace 7"/>
            <p:cNvSpPr/>
            <p:nvPr/>
          </p:nvSpPr>
          <p:spPr bwMode="auto">
            <a:xfrm>
              <a:off x="1789575" y="4252913"/>
              <a:ext cx="152748" cy="762000"/>
            </a:xfrm>
            <a:prstGeom prst="lef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Right Brace 8"/>
            <p:cNvSpPr/>
            <p:nvPr/>
          </p:nvSpPr>
          <p:spPr bwMode="auto">
            <a:xfrm>
              <a:off x="8137154" y="4281488"/>
              <a:ext cx="156069" cy="762000"/>
            </a:xfrm>
            <a:prstGeom prst="righ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
        <p:nvSpPr>
          <p:cNvPr id="10" name="Text Placeholder 4"/>
          <p:cNvSpPr txBox="1">
            <a:spLocks/>
          </p:cNvSpPr>
          <p:nvPr/>
        </p:nvSpPr>
        <p:spPr>
          <a:xfrm>
            <a:off x="2285984" y="428604"/>
            <a:ext cx="5357850" cy="536784"/>
          </a:xfrm>
          <a:prstGeom prst="rect">
            <a:avLst/>
          </a:prstGeom>
          <a:gradFill flip="none" rotWithShape="1">
            <a:gsLst>
              <a:gs pos="0">
                <a:srgbClr val="FFFF99">
                  <a:shade val="30000"/>
                  <a:satMod val="115000"/>
                </a:srgbClr>
              </a:gs>
              <a:gs pos="50000">
                <a:srgbClr val="FFFF99">
                  <a:shade val="67500"/>
                  <a:satMod val="115000"/>
                </a:srgbClr>
              </a:gs>
              <a:gs pos="100000">
                <a:srgbClr val="FFFF99">
                  <a:shade val="100000"/>
                  <a:satMod val="115000"/>
                </a:srgbClr>
              </a:gs>
            </a:gsLst>
            <a:path path="circle">
              <a:fillToRect r="100000" b="100000"/>
            </a:path>
            <a:tileRect l="-100000" t="-100000"/>
          </a:gradFill>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id-ID" sz="2800" dirty="0" smtClean="0">
                <a:solidFill>
                  <a:srgbClr val="FF0000"/>
                </a:solidFill>
                <a:latin typeface="Berlin Sans FB Demi" pitchFamily="34" charset="0"/>
              </a:rPr>
              <a:t>Cara Perhitungan SKP JFT Guru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id-ID" sz="2800" b="0" i="0" u="none" strike="noStrike" kern="1200" cap="none" spc="0" normalizeH="0" baseline="0" noProof="0" dirty="0" smtClean="0">
              <a:ln>
                <a:noFill/>
              </a:ln>
              <a:solidFill>
                <a:srgbClr val="FF0000"/>
              </a:solidFill>
              <a:effectLst/>
              <a:uLnTx/>
              <a:uFillTx/>
              <a:latin typeface="Berlin Sans FB Demi" pitchFamily="34" charset="0"/>
              <a:ea typeface="+mn-ea"/>
              <a:cs typeface="+mn-cs"/>
            </a:endParaRPr>
          </a:p>
        </p:txBody>
      </p:sp>
      <p:sp>
        <p:nvSpPr>
          <p:cNvPr id="11" name="TextBox 37"/>
          <p:cNvSpPr txBox="1">
            <a:spLocks noChangeArrowheads="1"/>
          </p:cNvSpPr>
          <p:nvPr/>
        </p:nvSpPr>
        <p:spPr bwMode="auto">
          <a:xfrm>
            <a:off x="1214418" y="1714488"/>
            <a:ext cx="857252" cy="400110"/>
          </a:xfrm>
          <a:prstGeom prst="rect">
            <a:avLst/>
          </a:prstGeom>
          <a:noFill/>
          <a:ln w="9525">
            <a:noFill/>
            <a:miter lim="800000"/>
            <a:headEnd/>
            <a:tailEnd/>
          </a:ln>
        </p:spPr>
        <p:txBody>
          <a:bodyPr wrap="square">
            <a:spAutoFit/>
          </a:bodyPr>
          <a:lstStyle/>
          <a:p>
            <a:r>
              <a:rPr lang="id-ID" sz="2000" dirty="0" smtClean="0">
                <a:latin typeface="Berlin Sans FB" pitchFamily="34" charset="0"/>
              </a:rPr>
              <a:t>150</a:t>
            </a:r>
            <a:r>
              <a:rPr lang="en-US" sz="2000" dirty="0" smtClean="0">
                <a:latin typeface="Berlin Sans FB" pitchFamily="34" charset="0"/>
              </a:rPr>
              <a:t>  </a:t>
            </a:r>
            <a:r>
              <a:rPr lang="en-US" sz="2000" dirty="0">
                <a:latin typeface="Berlin Sans FB" pitchFamily="34" charset="0"/>
              </a:rPr>
              <a:t>-</a:t>
            </a:r>
          </a:p>
        </p:txBody>
      </p:sp>
      <p:grpSp>
        <p:nvGrpSpPr>
          <p:cNvPr id="12" name="Group 30"/>
          <p:cNvGrpSpPr>
            <a:grpSpLocks/>
          </p:cNvGrpSpPr>
          <p:nvPr/>
        </p:nvGrpSpPr>
        <p:grpSpPr bwMode="auto">
          <a:xfrm>
            <a:off x="1179540" y="3005142"/>
            <a:ext cx="5321286" cy="1066800"/>
            <a:chOff x="1175801" y="4159250"/>
            <a:chExt cx="7732058" cy="1066800"/>
          </a:xfrm>
        </p:grpSpPr>
        <p:sp>
          <p:nvSpPr>
            <p:cNvPr id="13" name="Rectangle 12"/>
            <p:cNvSpPr/>
            <p:nvPr/>
          </p:nvSpPr>
          <p:spPr>
            <a:xfrm>
              <a:off x="1175801" y="4159250"/>
              <a:ext cx="7732058" cy="10668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dirty="0">
                  <a:solidFill>
                    <a:schemeClr val="tx1"/>
                  </a:solidFill>
                  <a:latin typeface="Berlin Sans FB" pitchFamily="34" charset="0"/>
                </a:rPr>
                <a:t>        </a:t>
              </a:r>
              <a:r>
                <a:rPr lang="id-ID" dirty="0">
                  <a:solidFill>
                    <a:schemeClr val="tx1"/>
                  </a:solidFill>
                  <a:latin typeface="Berlin Sans FB" pitchFamily="34" charset="0"/>
                </a:rPr>
                <a:t>  </a:t>
              </a:r>
              <a:r>
                <a:rPr lang="en-US" dirty="0">
                  <a:solidFill>
                    <a:schemeClr val="tx1"/>
                  </a:solidFill>
                  <a:latin typeface="Berlin Sans FB" pitchFamily="34" charset="0"/>
                </a:rPr>
                <a:t>     </a:t>
              </a:r>
              <a:r>
                <a:rPr lang="id-ID" dirty="0" smtClean="0">
                  <a:solidFill>
                    <a:schemeClr val="tx1"/>
                  </a:solidFill>
                  <a:latin typeface="Berlin Sans FB" pitchFamily="34" charset="0"/>
                </a:rPr>
                <a:t>  </a:t>
              </a:r>
              <a:endParaRPr lang="id-ID" dirty="0">
                <a:solidFill>
                  <a:schemeClr val="tx1"/>
                </a:solidFill>
                <a:latin typeface="Berlin Sans FB" pitchFamily="34" charset="0"/>
              </a:endParaRPr>
            </a:p>
            <a:p>
              <a:pPr algn="just">
                <a:defRPr/>
              </a:pPr>
              <a:r>
                <a:rPr lang="en-US" dirty="0">
                  <a:solidFill>
                    <a:schemeClr val="tx1"/>
                  </a:solidFill>
                  <a:latin typeface="Berlin Sans FB" pitchFamily="34" charset="0"/>
                </a:rPr>
                <a:t>                  </a:t>
              </a:r>
              <a:endParaRPr lang="id-ID" dirty="0">
                <a:solidFill>
                  <a:schemeClr val="tx1"/>
                </a:solidFill>
                <a:latin typeface="Berlin Sans FB" pitchFamily="34" charset="0"/>
              </a:endParaRPr>
            </a:p>
          </p:txBody>
        </p:sp>
        <p:sp>
          <p:nvSpPr>
            <p:cNvPr id="14" name="Left Brace 13"/>
            <p:cNvSpPr/>
            <p:nvPr/>
          </p:nvSpPr>
          <p:spPr bwMode="auto">
            <a:xfrm>
              <a:off x="2526961" y="4252913"/>
              <a:ext cx="152748" cy="762000"/>
            </a:xfrm>
            <a:prstGeom prst="lef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5" name="Right Brace 14"/>
            <p:cNvSpPr/>
            <p:nvPr/>
          </p:nvSpPr>
          <p:spPr bwMode="auto">
            <a:xfrm>
              <a:off x="4963364" y="4230688"/>
              <a:ext cx="156068" cy="762000"/>
            </a:xfrm>
            <a:prstGeom prst="righ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
        <p:nvSpPr>
          <p:cNvPr id="16" name="TextBox 37"/>
          <p:cNvSpPr txBox="1">
            <a:spLocks noChangeArrowheads="1"/>
          </p:cNvSpPr>
          <p:nvPr/>
        </p:nvSpPr>
        <p:spPr bwMode="auto">
          <a:xfrm>
            <a:off x="1285856" y="3314642"/>
            <a:ext cx="857252" cy="400110"/>
          </a:xfrm>
          <a:prstGeom prst="rect">
            <a:avLst/>
          </a:prstGeom>
          <a:noFill/>
          <a:ln w="9525">
            <a:noFill/>
            <a:miter lim="800000"/>
            <a:headEnd/>
            <a:tailEnd/>
          </a:ln>
        </p:spPr>
        <p:txBody>
          <a:bodyPr wrap="square">
            <a:spAutoFit/>
          </a:bodyPr>
          <a:lstStyle/>
          <a:p>
            <a:r>
              <a:rPr lang="id-ID" sz="2000" dirty="0" smtClean="0">
                <a:latin typeface="Berlin Sans FB" pitchFamily="34" charset="0"/>
              </a:rPr>
              <a:t>150</a:t>
            </a:r>
            <a:r>
              <a:rPr lang="en-US" sz="2000" dirty="0" smtClean="0">
                <a:latin typeface="Berlin Sans FB" pitchFamily="34" charset="0"/>
              </a:rPr>
              <a:t>  </a:t>
            </a:r>
            <a:r>
              <a:rPr lang="en-US" sz="2000" dirty="0">
                <a:latin typeface="Berlin Sans FB" pitchFamily="34" charset="0"/>
              </a:rPr>
              <a:t>-</a:t>
            </a:r>
          </a:p>
        </p:txBody>
      </p:sp>
      <p:sp>
        <p:nvSpPr>
          <p:cNvPr id="17" name="Rectangle 16"/>
          <p:cNvSpPr/>
          <p:nvPr/>
        </p:nvSpPr>
        <p:spPr>
          <a:xfrm>
            <a:off x="2285984" y="3243204"/>
            <a:ext cx="1643074" cy="400110"/>
          </a:xfrm>
          <a:prstGeom prst="rect">
            <a:avLst/>
          </a:prstGeom>
        </p:spPr>
        <p:txBody>
          <a:bodyPr wrap="square">
            <a:spAutoFit/>
          </a:bodyPr>
          <a:lstStyle/>
          <a:p>
            <a:r>
              <a:rPr lang="id-ID" dirty="0" smtClean="0">
                <a:solidFill>
                  <a:schemeClr val="tx1"/>
                </a:solidFill>
                <a:latin typeface="Berlin Sans FB" pitchFamily="34" charset="0"/>
              </a:rPr>
              <a:t> </a:t>
            </a:r>
            <a:r>
              <a:rPr lang="id-ID" sz="2000" dirty="0" smtClean="0">
                <a:solidFill>
                  <a:srgbClr val="FF0000"/>
                </a:solidFill>
                <a:latin typeface="Berlin Sans FB" pitchFamily="34" charset="0"/>
              </a:rPr>
              <a:t>15</a:t>
            </a:r>
            <a:r>
              <a:rPr lang="id-ID" sz="2000" dirty="0" smtClean="0">
                <a:solidFill>
                  <a:schemeClr val="tx1"/>
                </a:solidFill>
                <a:latin typeface="Berlin Sans FB" pitchFamily="34" charset="0"/>
              </a:rPr>
              <a:t>  +  4  +  </a:t>
            </a:r>
            <a:r>
              <a:rPr lang="id-ID" sz="2000" dirty="0" smtClean="0">
                <a:solidFill>
                  <a:srgbClr val="3333FF"/>
                </a:solidFill>
                <a:latin typeface="Berlin Sans FB" pitchFamily="34" charset="0"/>
              </a:rPr>
              <a:t>12</a:t>
            </a:r>
            <a:r>
              <a:rPr lang="id-ID" sz="2000" dirty="0" smtClean="0">
                <a:solidFill>
                  <a:schemeClr val="tx1"/>
                </a:solidFill>
                <a:latin typeface="Berlin Sans FB" pitchFamily="34" charset="0"/>
              </a:rPr>
              <a:t>      </a:t>
            </a:r>
            <a:endParaRPr lang="id-ID" sz="2000" dirty="0"/>
          </a:p>
        </p:txBody>
      </p:sp>
      <p:sp>
        <p:nvSpPr>
          <p:cNvPr id="18" name="Rectangle 17"/>
          <p:cNvSpPr/>
          <p:nvPr/>
        </p:nvSpPr>
        <p:spPr>
          <a:xfrm>
            <a:off x="4000496" y="3243204"/>
            <a:ext cx="3071834" cy="400110"/>
          </a:xfrm>
          <a:prstGeom prst="rect">
            <a:avLst/>
          </a:prstGeom>
        </p:spPr>
        <p:txBody>
          <a:bodyPr wrap="square">
            <a:spAutoFit/>
          </a:bodyPr>
          <a:lstStyle/>
          <a:p>
            <a:r>
              <a:rPr lang="id-ID" sz="2000" dirty="0" smtClean="0">
                <a:solidFill>
                  <a:schemeClr val="tx1"/>
                </a:solidFill>
                <a:latin typeface="Berlin Sans FB" pitchFamily="34" charset="0"/>
              </a:rPr>
              <a:t> =  150 – 31   =  119       </a:t>
            </a:r>
            <a:endParaRPr lang="id-ID" sz="2000" dirty="0"/>
          </a:p>
        </p:txBody>
      </p:sp>
      <p:sp>
        <p:nvSpPr>
          <p:cNvPr id="19" name="Rectangle 18"/>
          <p:cNvSpPr/>
          <p:nvPr/>
        </p:nvSpPr>
        <p:spPr>
          <a:xfrm>
            <a:off x="1214414" y="4457650"/>
            <a:ext cx="6215106" cy="400110"/>
          </a:xfrm>
          <a:prstGeom prst="rect">
            <a:avLst/>
          </a:prstGeom>
        </p:spPr>
        <p:txBody>
          <a:bodyPr wrap="square">
            <a:spAutoFit/>
          </a:bodyPr>
          <a:lstStyle/>
          <a:p>
            <a:r>
              <a:rPr lang="id-ID" sz="2000" dirty="0" smtClean="0">
                <a:solidFill>
                  <a:schemeClr val="tx1"/>
                </a:solidFill>
                <a:latin typeface="Berlin Sans FB" pitchFamily="34" charset="0"/>
              </a:rPr>
              <a:t>Prediksi naik pangkat 4 </a:t>
            </a:r>
            <a:r>
              <a:rPr lang="id-ID" sz="2000" dirty="0" err="1" smtClean="0">
                <a:solidFill>
                  <a:schemeClr val="tx1"/>
                </a:solidFill>
                <a:latin typeface="Berlin Sans FB" pitchFamily="34" charset="0"/>
              </a:rPr>
              <a:t>thn</a:t>
            </a:r>
            <a:r>
              <a:rPr lang="id-ID" sz="2000" dirty="0" smtClean="0">
                <a:solidFill>
                  <a:schemeClr val="tx1"/>
                </a:solidFill>
                <a:latin typeface="Berlin Sans FB" pitchFamily="34" charset="0"/>
              </a:rPr>
              <a:t>             119  :  4   =  29,75 </a:t>
            </a:r>
            <a:endParaRPr lang="id-ID" sz="2000" dirty="0"/>
          </a:p>
        </p:txBody>
      </p:sp>
      <p:cxnSp>
        <p:nvCxnSpPr>
          <p:cNvPr id="21" name="Straight Arrow Connector 20"/>
          <p:cNvCxnSpPr/>
          <p:nvPr/>
        </p:nvCxnSpPr>
        <p:spPr>
          <a:xfrm>
            <a:off x="4398015" y="4689729"/>
            <a:ext cx="50006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142976" y="1028626"/>
            <a:ext cx="4714908" cy="400110"/>
          </a:xfrm>
          <a:prstGeom prst="rect">
            <a:avLst/>
          </a:prstGeom>
        </p:spPr>
        <p:txBody>
          <a:bodyPr wrap="square">
            <a:spAutoFit/>
          </a:bodyPr>
          <a:lstStyle/>
          <a:p>
            <a:r>
              <a:rPr lang="id-ID" sz="2000" b="1" dirty="0" smtClean="0">
                <a:solidFill>
                  <a:srgbClr val="3333FF"/>
                </a:solidFill>
                <a:latin typeface="Berlin Sans FB" pitchFamily="34" charset="0"/>
              </a:rPr>
              <a:t>PNS Golru IV/a  ( AK = 400 ) </a:t>
            </a:r>
            <a:endParaRPr lang="id-ID" sz="2000" b="1" dirty="0">
              <a:solidFill>
                <a:srgbClr val="3333FF"/>
              </a:solidFill>
            </a:endParaRPr>
          </a:p>
        </p:txBody>
      </p:sp>
      <p:sp>
        <p:nvSpPr>
          <p:cNvPr id="23" name="Rectangle 22"/>
          <p:cNvSpPr/>
          <p:nvPr/>
        </p:nvSpPr>
        <p:spPr>
          <a:xfrm>
            <a:off x="1142976" y="2500306"/>
            <a:ext cx="6215106" cy="400110"/>
          </a:xfrm>
          <a:prstGeom prst="rect">
            <a:avLst/>
          </a:prstGeom>
        </p:spPr>
        <p:txBody>
          <a:bodyPr wrap="square">
            <a:spAutoFit/>
          </a:bodyPr>
          <a:lstStyle/>
          <a:p>
            <a:r>
              <a:rPr lang="id-ID" sz="2000" dirty="0" smtClean="0">
                <a:solidFill>
                  <a:srgbClr val="FF00FF"/>
                </a:solidFill>
                <a:latin typeface="Berlin Sans FB" pitchFamily="34" charset="0"/>
              </a:rPr>
              <a:t>AK yang disyaratkan ke IV/b  ( 550 – 400 = 150 ) </a:t>
            </a:r>
            <a:endParaRPr lang="id-ID" sz="2000" dirty="0">
              <a:solidFill>
                <a:srgbClr val="FF00FF"/>
              </a:solidFill>
            </a:endParaRPr>
          </a:p>
        </p:txBody>
      </p:sp>
      <p:cxnSp>
        <p:nvCxnSpPr>
          <p:cNvPr id="24" name="Straight Arrow Connector 23"/>
          <p:cNvCxnSpPr/>
          <p:nvPr/>
        </p:nvCxnSpPr>
        <p:spPr>
          <a:xfrm rot="16200000" flipH="1">
            <a:off x="1285058" y="2215348"/>
            <a:ext cx="439740" cy="9524"/>
          </a:xfrm>
          <a:prstGeom prst="straightConnector1">
            <a:avLst/>
          </a:prstGeom>
          <a:ln>
            <a:solidFill>
              <a:srgbClr val="FF00FF"/>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214414" y="5000636"/>
            <a:ext cx="6143668" cy="707886"/>
          </a:xfrm>
          <a:prstGeom prst="rect">
            <a:avLst/>
          </a:prstGeom>
        </p:spPr>
        <p:txBody>
          <a:bodyPr wrap="square">
            <a:spAutoFit/>
          </a:bodyPr>
          <a:lstStyle/>
          <a:p>
            <a:r>
              <a:rPr lang="id-ID" sz="2000" dirty="0" smtClean="0">
                <a:solidFill>
                  <a:schemeClr val="tx1"/>
                </a:solidFill>
                <a:latin typeface="Berlin Sans FB" pitchFamily="34" charset="0"/>
              </a:rPr>
              <a:t>Ket:  Paling sedikit 90 % AK dari Unsur utama </a:t>
            </a:r>
          </a:p>
          <a:p>
            <a:r>
              <a:rPr lang="id-ID" sz="2000" dirty="0">
                <a:latin typeface="Berlin Sans FB" pitchFamily="34" charset="0"/>
              </a:rPr>
              <a:t> </a:t>
            </a:r>
            <a:r>
              <a:rPr lang="id-ID" sz="2000" dirty="0" smtClean="0">
                <a:latin typeface="Berlin Sans FB" pitchFamily="34" charset="0"/>
              </a:rPr>
              <a:t>        </a:t>
            </a:r>
            <a:r>
              <a:rPr lang="id-ID" sz="2000" dirty="0" smtClean="0">
                <a:solidFill>
                  <a:srgbClr val="FF0000"/>
                </a:solidFill>
                <a:latin typeface="Berlin Sans FB" pitchFamily="34" charset="0"/>
              </a:rPr>
              <a:t>Paling banyak 10 % AK dari Unsur penunjang    </a:t>
            </a:r>
            <a:endParaRPr lang="id-ID" sz="2000" dirty="0">
              <a:solidFill>
                <a:srgbClr val="FF0000"/>
              </a:solidFill>
            </a:endParaRPr>
          </a:p>
        </p:txBody>
      </p:sp>
      <p:sp>
        <p:nvSpPr>
          <p:cNvPr id="31" name="Rectangle 30"/>
          <p:cNvSpPr/>
          <p:nvPr/>
        </p:nvSpPr>
        <p:spPr>
          <a:xfrm>
            <a:off x="2285984" y="4071942"/>
            <a:ext cx="2857520" cy="400110"/>
          </a:xfrm>
          <a:prstGeom prst="rect">
            <a:avLst/>
          </a:prstGeom>
        </p:spPr>
        <p:txBody>
          <a:bodyPr wrap="square">
            <a:spAutoFit/>
          </a:bodyPr>
          <a:lstStyle/>
          <a:p>
            <a:r>
              <a:rPr lang="id-ID" sz="2000" dirty="0" smtClean="0">
                <a:solidFill>
                  <a:srgbClr val="FF0000"/>
                </a:solidFill>
                <a:latin typeface="Berlin Sans FB" pitchFamily="34" charset="0"/>
              </a:rPr>
              <a:t>10 % x 150  =  15 </a:t>
            </a:r>
            <a:endParaRPr lang="id-ID" sz="2000" dirty="0">
              <a:solidFill>
                <a:srgbClr val="FF0000"/>
              </a:solidFill>
            </a:endParaRPr>
          </a:p>
        </p:txBody>
      </p:sp>
      <p:cxnSp>
        <p:nvCxnSpPr>
          <p:cNvPr id="32" name="Straight Arrow Connector 31"/>
          <p:cNvCxnSpPr/>
          <p:nvPr/>
        </p:nvCxnSpPr>
        <p:spPr>
          <a:xfrm rot="5400000">
            <a:off x="1893075" y="2607463"/>
            <a:ext cx="1214446"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flipV="1">
            <a:off x="3107522" y="1971721"/>
            <a:ext cx="1607355" cy="131440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10800000" flipV="1">
            <a:off x="3714744" y="2000240"/>
            <a:ext cx="2250298" cy="1357322"/>
          </a:xfrm>
          <a:prstGeom prst="straightConnector1">
            <a:avLst/>
          </a:prstGeom>
          <a:ln>
            <a:solidFill>
              <a:srgbClr val="3333FF"/>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0800000">
            <a:off x="2571736" y="3571876"/>
            <a:ext cx="1143008" cy="5715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9787711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p:txBody>
          <a:bodyPr/>
          <a:lstStyle/>
          <a:p>
            <a:pPr>
              <a:defRPr/>
            </a:pPr>
            <a:fld id="{5EB4F0BE-8276-46AA-9ED1-A60E2E3312F8}" type="slidenum">
              <a:rPr lang="en-US" smtClean="0"/>
              <a:pPr>
                <a:defRPr/>
              </a:pPr>
              <a:t>15</a:t>
            </a:fld>
            <a:endParaRPr lang="en-US" smtClean="0"/>
          </a:p>
        </p:txBody>
      </p:sp>
      <p:sp>
        <p:nvSpPr>
          <p:cNvPr id="44036" name="Rectangle 5"/>
          <p:cNvSpPr>
            <a:spLocks noChangeArrowheads="1"/>
          </p:cNvSpPr>
          <p:nvPr/>
        </p:nvSpPr>
        <p:spPr bwMode="auto">
          <a:xfrm>
            <a:off x="0" y="2332038"/>
            <a:ext cx="184150" cy="366712"/>
          </a:xfrm>
          <a:prstGeom prst="rect">
            <a:avLst/>
          </a:prstGeom>
          <a:noFill/>
          <a:ln w="9525">
            <a:noFill/>
            <a:miter lim="800000"/>
            <a:headEnd/>
            <a:tailEnd/>
          </a:ln>
        </p:spPr>
        <p:txBody>
          <a:bodyPr wrap="none" anchor="ctr">
            <a:spAutoFit/>
          </a:bodyPr>
          <a:lstStyle/>
          <a:p>
            <a:endParaRPr lang="en-GB"/>
          </a:p>
        </p:txBody>
      </p:sp>
      <p:sp>
        <p:nvSpPr>
          <p:cNvPr id="44037" name="Rectangle 6"/>
          <p:cNvSpPr>
            <a:spLocks noChangeArrowheads="1"/>
          </p:cNvSpPr>
          <p:nvPr/>
        </p:nvSpPr>
        <p:spPr bwMode="auto">
          <a:xfrm>
            <a:off x="0" y="3076575"/>
            <a:ext cx="9144000" cy="0"/>
          </a:xfrm>
          <a:prstGeom prst="rect">
            <a:avLst/>
          </a:prstGeom>
          <a:noFill/>
          <a:ln w="9525">
            <a:noFill/>
            <a:miter lim="800000"/>
            <a:headEnd/>
            <a:tailEnd/>
          </a:ln>
        </p:spPr>
        <p:txBody>
          <a:bodyPr wrap="none" anchor="ctr">
            <a:spAutoFit/>
          </a:bodyPr>
          <a:lstStyle/>
          <a:p>
            <a:endParaRPr lang="en-GB"/>
          </a:p>
        </p:txBody>
      </p:sp>
      <p:sp>
        <p:nvSpPr>
          <p:cNvPr id="44038" name="Rectangle 7"/>
          <p:cNvSpPr>
            <a:spLocks noChangeArrowheads="1"/>
          </p:cNvSpPr>
          <p:nvPr/>
        </p:nvSpPr>
        <p:spPr bwMode="auto">
          <a:xfrm>
            <a:off x="0" y="3094038"/>
            <a:ext cx="184150" cy="366712"/>
          </a:xfrm>
          <a:prstGeom prst="rect">
            <a:avLst/>
          </a:prstGeom>
          <a:noFill/>
          <a:ln w="9525">
            <a:noFill/>
            <a:miter lim="800000"/>
            <a:headEnd/>
            <a:tailEnd/>
          </a:ln>
        </p:spPr>
        <p:txBody>
          <a:bodyPr wrap="none" anchor="ctr">
            <a:spAutoFit/>
          </a:bodyPr>
          <a:lstStyle/>
          <a:p>
            <a:endParaRPr lang="en-GB"/>
          </a:p>
        </p:txBody>
      </p:sp>
      <p:sp>
        <p:nvSpPr>
          <p:cNvPr id="44039" name="Rectangle 8"/>
          <p:cNvSpPr>
            <a:spLocks noChangeArrowheads="1"/>
          </p:cNvSpPr>
          <p:nvPr/>
        </p:nvSpPr>
        <p:spPr bwMode="auto">
          <a:xfrm>
            <a:off x="0" y="5024438"/>
            <a:ext cx="9144000" cy="0"/>
          </a:xfrm>
          <a:prstGeom prst="rect">
            <a:avLst/>
          </a:prstGeom>
          <a:noFill/>
          <a:ln w="9525">
            <a:noFill/>
            <a:miter lim="800000"/>
            <a:headEnd/>
            <a:tailEnd/>
          </a:ln>
        </p:spPr>
        <p:txBody>
          <a:bodyPr wrap="none" anchor="ctr">
            <a:spAutoFit/>
          </a:bodyPr>
          <a:lstStyle/>
          <a:p>
            <a:endParaRPr lang="en-GB"/>
          </a:p>
        </p:txBody>
      </p:sp>
      <p:sp>
        <p:nvSpPr>
          <p:cNvPr id="44040" name="Rectangle 81"/>
          <p:cNvSpPr>
            <a:spLocks noChangeArrowheads="1"/>
          </p:cNvSpPr>
          <p:nvPr/>
        </p:nvSpPr>
        <p:spPr bwMode="auto">
          <a:xfrm>
            <a:off x="3736975" y="-898525"/>
            <a:ext cx="1670050" cy="396875"/>
          </a:xfrm>
          <a:prstGeom prst="rect">
            <a:avLst/>
          </a:prstGeom>
          <a:noFill/>
          <a:ln w="9525">
            <a:noFill/>
            <a:miter lim="800000"/>
            <a:headEnd/>
            <a:tailEnd/>
          </a:ln>
        </p:spPr>
        <p:txBody>
          <a:bodyPr wrap="none" anchor="ctr">
            <a:spAutoFit/>
          </a:bodyPr>
          <a:lstStyle/>
          <a:p>
            <a:pPr algn="ctr"/>
            <a:r>
              <a:rPr lang="it-IT" sz="1000" b="1">
                <a:latin typeface="Arial Narrow" pitchFamily="34" charset="0"/>
                <a:cs typeface="Times New Roman" pitchFamily="18" charset="0"/>
              </a:rPr>
              <a:t>FORMULIR SASARAN KERJ</a:t>
            </a:r>
            <a:r>
              <a:rPr lang="it-IT" sz="1000" b="1">
                <a:cs typeface="Times New Roman" pitchFamily="18" charset="0"/>
              </a:rPr>
              <a:t>A</a:t>
            </a:r>
            <a:endParaRPr lang="en-US" sz="1100">
              <a:cs typeface="Times New Roman" pitchFamily="18" charset="0"/>
            </a:endParaRPr>
          </a:p>
          <a:p>
            <a:pPr algn="ctr" eaLnBrk="0" hangingPunct="0"/>
            <a:r>
              <a:rPr lang="en-GB" sz="1000" b="1">
                <a:latin typeface="Arial Narrow" pitchFamily="34" charset="0"/>
                <a:cs typeface="Times New Roman" pitchFamily="18" charset="0"/>
              </a:rPr>
              <a:t>PEGAWAI NEGERI SIPIL</a:t>
            </a:r>
            <a:endParaRPr lang="en-GB">
              <a:cs typeface="Times New Roman" pitchFamily="18" charset="0"/>
            </a:endParaRPr>
          </a:p>
        </p:txBody>
      </p:sp>
      <p:sp>
        <p:nvSpPr>
          <p:cNvPr id="44041" name="Rectangle 702"/>
          <p:cNvSpPr>
            <a:spLocks noChangeArrowheads="1"/>
          </p:cNvSpPr>
          <p:nvPr/>
        </p:nvSpPr>
        <p:spPr bwMode="auto">
          <a:xfrm>
            <a:off x="0" y="4651375"/>
            <a:ext cx="9144000" cy="0"/>
          </a:xfrm>
          <a:prstGeom prst="rect">
            <a:avLst/>
          </a:prstGeom>
          <a:noFill/>
          <a:ln w="9525">
            <a:noFill/>
            <a:miter lim="800000"/>
            <a:headEnd/>
            <a:tailEnd/>
          </a:ln>
        </p:spPr>
        <p:txBody>
          <a:bodyPr wrap="none" anchor="ctr">
            <a:spAutoFit/>
          </a:bodyPr>
          <a:lstStyle/>
          <a:p>
            <a:endParaRPr lang="en-GB"/>
          </a:p>
        </p:txBody>
      </p:sp>
      <p:sp>
        <p:nvSpPr>
          <p:cNvPr id="44061" name="Text Box 781"/>
          <p:cNvSpPr txBox="1">
            <a:spLocks noChangeArrowheads="1"/>
          </p:cNvSpPr>
          <p:nvPr/>
        </p:nvSpPr>
        <p:spPr bwMode="auto">
          <a:xfrm>
            <a:off x="2414588" y="260350"/>
            <a:ext cx="4392612" cy="630238"/>
          </a:xfrm>
          <a:prstGeom prst="rect">
            <a:avLst/>
          </a:prstGeom>
          <a:noFill/>
          <a:ln w="9525">
            <a:noFill/>
            <a:miter lim="800000"/>
            <a:headEnd/>
            <a:tailEnd/>
          </a:ln>
        </p:spPr>
        <p:txBody>
          <a:bodyPr>
            <a:spAutoFit/>
          </a:bodyPr>
          <a:lstStyle/>
          <a:p>
            <a:pPr algn="ctr">
              <a:spcBef>
                <a:spcPct val="50000"/>
              </a:spcBef>
            </a:pPr>
            <a:r>
              <a:rPr lang="en-US" sz="1400" b="1" dirty="0">
                <a:solidFill>
                  <a:srgbClr val="0033CC"/>
                </a:solidFill>
              </a:rPr>
              <a:t>FORMULIR SASARAN KERJA</a:t>
            </a:r>
          </a:p>
          <a:p>
            <a:pPr algn="ctr">
              <a:spcBef>
                <a:spcPct val="50000"/>
              </a:spcBef>
            </a:pPr>
            <a:r>
              <a:rPr lang="en-US" sz="1400" b="1" dirty="0">
                <a:solidFill>
                  <a:srgbClr val="0033CC"/>
                </a:solidFill>
              </a:rPr>
              <a:t>PEGAWAI NEGERI SIPIL</a:t>
            </a:r>
          </a:p>
        </p:txBody>
      </p:sp>
      <p:sp>
        <p:nvSpPr>
          <p:cNvPr id="44062" name="Line 1743"/>
          <p:cNvSpPr>
            <a:spLocks noChangeShapeType="1"/>
          </p:cNvSpPr>
          <p:nvPr/>
        </p:nvSpPr>
        <p:spPr bwMode="auto">
          <a:xfrm>
            <a:off x="2959100" y="2870200"/>
            <a:ext cx="0" cy="0"/>
          </a:xfrm>
          <a:prstGeom prst="line">
            <a:avLst/>
          </a:prstGeom>
          <a:noFill/>
          <a:ln w="12700" cap="rnd">
            <a:solidFill>
              <a:srgbClr val="000000"/>
            </a:solidFill>
            <a:round/>
            <a:headEnd/>
            <a:tailEnd/>
          </a:ln>
        </p:spPr>
        <p:txBody>
          <a:bodyPr/>
          <a:lstStyle/>
          <a:p>
            <a:endParaRPr lang="id-ID"/>
          </a:p>
        </p:txBody>
      </p:sp>
      <p:sp>
        <p:nvSpPr>
          <p:cNvPr id="19" name="Text Box 2"/>
          <p:cNvSpPr txBox="1">
            <a:spLocks noChangeArrowheads="1"/>
          </p:cNvSpPr>
          <p:nvPr/>
        </p:nvSpPr>
        <p:spPr bwMode="auto">
          <a:xfrm>
            <a:off x="7720013" y="8193088"/>
            <a:ext cx="503237" cy="250825"/>
          </a:xfrm>
          <a:prstGeom prst="rect">
            <a:avLst/>
          </a:prstGeom>
          <a:solidFill>
            <a:srgbClr val="FFFFFF"/>
          </a:solidFill>
          <a:ln w="9525">
            <a:solidFill>
              <a:srgbClr val="FFFFFF"/>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rtl="1">
              <a:lnSpc>
                <a:spcPts val="1200"/>
              </a:lnSpc>
              <a:defRPr sz="1000"/>
            </a:pPr>
            <a:r>
              <a:rPr lang="id-ID" sz="1100" b="0" i="0" strike="noStrike">
                <a:solidFill>
                  <a:srgbClr val="000000"/>
                </a:solidFill>
                <a:latin typeface="Calibri"/>
                <a:cs typeface="Calibri"/>
              </a:rPr>
              <a:t>NIP.</a:t>
            </a:r>
          </a:p>
          <a:p>
            <a:pPr algn="l" rtl="1">
              <a:lnSpc>
                <a:spcPts val="1100"/>
              </a:lnSpc>
              <a:defRPr sz="1000"/>
            </a:pPr>
            <a:endParaRPr lang="id-ID" sz="1100" b="0" i="0" strike="noStrike">
              <a:solidFill>
                <a:srgbClr val="000000"/>
              </a:solidFill>
              <a:latin typeface="Calibri"/>
              <a:cs typeface="Calibri"/>
            </a:endParaRPr>
          </a:p>
        </p:txBody>
      </p:sp>
      <p:pic>
        <p:nvPicPr>
          <p:cNvPr id="2053" name="Picture 5"/>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84150" y="1014933"/>
            <a:ext cx="8780337" cy="584306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2"/>
          </p:nvPr>
        </p:nvSpPr>
        <p:spPr/>
        <p:txBody>
          <a:bodyPr/>
          <a:lstStyle/>
          <a:p>
            <a:pPr>
              <a:defRPr/>
            </a:pPr>
            <a:fld id="{A636F66D-15D3-4509-B190-8DD087A498C1}" type="slidenum">
              <a:rPr lang="en-US" smtClean="0"/>
              <a:pPr>
                <a:defRPr/>
              </a:pPr>
              <a:t>16</a:t>
            </a:fld>
            <a:endParaRPr lang="en-US" smtClean="0"/>
          </a:p>
        </p:txBody>
      </p:sp>
      <p:sp>
        <p:nvSpPr>
          <p:cNvPr id="45059" name="Rectangle 4"/>
          <p:cNvSpPr>
            <a:spLocks noChangeArrowheads="1"/>
          </p:cNvSpPr>
          <p:nvPr/>
        </p:nvSpPr>
        <p:spPr bwMode="auto">
          <a:xfrm>
            <a:off x="3348038" y="30163"/>
            <a:ext cx="2398712" cy="457200"/>
          </a:xfrm>
          <a:prstGeom prst="rect">
            <a:avLst/>
          </a:prstGeom>
          <a:noFill/>
          <a:ln w="9525">
            <a:noFill/>
            <a:miter lim="800000"/>
            <a:headEnd/>
            <a:tailEnd/>
          </a:ln>
        </p:spPr>
        <p:txBody>
          <a:bodyPr wrap="none" anchor="ctr">
            <a:spAutoFit/>
          </a:bodyPr>
          <a:lstStyle/>
          <a:p>
            <a:pPr algn="ctr"/>
            <a:r>
              <a:rPr lang="id-ID" sz="1200" b="1" dirty="0">
                <a:solidFill>
                  <a:srgbClr val="0033CC"/>
                </a:solidFill>
                <a:cs typeface="Times New Roman" pitchFamily="18" charset="0"/>
              </a:rPr>
              <a:t>PENILAIAN SASARAN KERJA </a:t>
            </a:r>
            <a:endParaRPr lang="en-US" sz="1200" dirty="0">
              <a:solidFill>
                <a:srgbClr val="0033CC"/>
              </a:solidFill>
            </a:endParaRPr>
          </a:p>
          <a:p>
            <a:pPr algn="ctr" eaLnBrk="0" hangingPunct="0"/>
            <a:r>
              <a:rPr lang="id-ID" sz="1200" b="1" dirty="0">
                <a:solidFill>
                  <a:srgbClr val="0033CC"/>
                </a:solidFill>
                <a:cs typeface="Times New Roman" pitchFamily="18" charset="0"/>
              </a:rPr>
              <a:t>PEGAWAI NEGERI SIPIL</a:t>
            </a:r>
            <a:endParaRPr lang="en-US" sz="1200" dirty="0">
              <a:solidFill>
                <a:srgbClr val="0033CC"/>
              </a:solidFill>
            </a:endParaRPr>
          </a:p>
        </p:txBody>
      </p:sp>
      <p:sp>
        <p:nvSpPr>
          <p:cNvPr id="45233" name="Text Box 1057"/>
          <p:cNvSpPr txBox="1">
            <a:spLocks noChangeArrowheads="1"/>
          </p:cNvSpPr>
          <p:nvPr/>
        </p:nvSpPr>
        <p:spPr bwMode="auto">
          <a:xfrm>
            <a:off x="-20638" y="490067"/>
            <a:ext cx="4376738" cy="274637"/>
          </a:xfrm>
          <a:prstGeom prst="rect">
            <a:avLst/>
          </a:prstGeom>
          <a:noFill/>
          <a:ln w="9525">
            <a:noFill/>
            <a:miter lim="800000"/>
            <a:headEnd/>
            <a:tailEnd/>
          </a:ln>
        </p:spPr>
        <p:txBody>
          <a:bodyPr>
            <a:spAutoFit/>
          </a:bodyPr>
          <a:lstStyle/>
          <a:p>
            <a:pPr>
              <a:spcBef>
                <a:spcPct val="50000"/>
              </a:spcBef>
            </a:pPr>
            <a:r>
              <a:rPr lang="id-ID" sz="1200" dirty="0">
                <a:solidFill>
                  <a:srgbClr val="0033CC"/>
                </a:solidFill>
              </a:rPr>
              <a:t>Jangka waktu penilaian 4</a:t>
            </a:r>
            <a:r>
              <a:rPr lang="id-ID" sz="1200" dirty="0" smtClean="0">
                <a:solidFill>
                  <a:srgbClr val="0033CC"/>
                </a:solidFill>
              </a:rPr>
              <a:t> </a:t>
            </a:r>
            <a:r>
              <a:rPr lang="id-ID" sz="1200" dirty="0">
                <a:solidFill>
                  <a:srgbClr val="0033CC"/>
                </a:solidFill>
              </a:rPr>
              <a:t>Januari s/d 31 Desember </a:t>
            </a:r>
            <a:r>
              <a:rPr lang="id-ID" sz="1200" dirty="0" smtClean="0">
                <a:solidFill>
                  <a:srgbClr val="0033CC"/>
                </a:solidFill>
              </a:rPr>
              <a:t>2014</a:t>
            </a:r>
            <a:endParaRPr lang="id-ID" sz="1200" dirty="0">
              <a:solidFill>
                <a:srgbClr val="0033CC"/>
              </a:solidFill>
            </a:endParaRPr>
          </a:p>
        </p:txBody>
      </p:sp>
      <p:pic>
        <p:nvPicPr>
          <p:cNvPr id="3075"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1623" y="777293"/>
            <a:ext cx="9001125" cy="60807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8" y="1524000"/>
            <a:ext cx="8229600" cy="5041900"/>
          </a:xfrm>
          <a:gradFill flip="none" rotWithShape="1">
            <a:gsLst>
              <a:gs pos="0">
                <a:schemeClr val="accent6">
                  <a:lumMod val="40000"/>
                  <a:lumOff val="60000"/>
                </a:schemeClr>
              </a:gs>
              <a:gs pos="50000">
                <a:srgbClr val="FF0000">
                  <a:tint val="44500"/>
                  <a:satMod val="160000"/>
                </a:srgbClr>
              </a:gs>
              <a:gs pos="100000">
                <a:srgbClr val="FF0000">
                  <a:tint val="23500"/>
                  <a:satMod val="160000"/>
                </a:srgbClr>
              </a:gs>
            </a:gsLst>
            <a:lin ang="10800000" scaled="1"/>
            <a:tileRect/>
          </a:gradFill>
        </p:spPr>
        <p:txBody>
          <a:bodyPr rtlCol="0">
            <a:normAutofit/>
          </a:bodyPr>
          <a:lstStyle/>
          <a:p>
            <a:pPr marL="457200" indent="-457200" eaLnBrk="1" fontAlgn="auto" hangingPunct="1">
              <a:spcAft>
                <a:spcPts val="0"/>
              </a:spcAft>
              <a:buFont typeface="Arial" pitchFamily="34" charset="0"/>
              <a:buAutoNum type="arabicPeriod"/>
              <a:defRPr/>
            </a:pPr>
            <a:r>
              <a:rPr lang="id-ID" sz="2000" dirty="0" smtClean="0">
                <a:latin typeface="Berlin Sans FB" pitchFamily="34" charset="0"/>
              </a:rPr>
              <a:t>Nilai capaian SKP dinyatakan dengan angka dan keterangan sbb:</a:t>
            </a:r>
          </a:p>
          <a:p>
            <a:pPr marL="857250" lvl="1" indent="-457200" eaLnBrk="1" fontAlgn="auto" hangingPunct="1">
              <a:spcAft>
                <a:spcPts val="0"/>
              </a:spcAft>
              <a:buFont typeface="+mj-lt"/>
              <a:buAutoNum type="alphaLcParenR"/>
              <a:defRPr/>
            </a:pPr>
            <a:r>
              <a:rPr lang="id-ID" sz="2000" dirty="0" smtClean="0">
                <a:latin typeface="Berlin Sans FB" pitchFamily="34" charset="0"/>
              </a:rPr>
              <a:t>91 – ke atas : Sangat baik</a:t>
            </a:r>
          </a:p>
          <a:p>
            <a:pPr marL="857250" lvl="1" indent="-457200" eaLnBrk="1" fontAlgn="auto" hangingPunct="1">
              <a:spcAft>
                <a:spcPts val="0"/>
              </a:spcAft>
              <a:buFont typeface="+mj-lt"/>
              <a:buAutoNum type="alphaLcParenR"/>
              <a:defRPr/>
            </a:pPr>
            <a:r>
              <a:rPr lang="id-ID" sz="2000" dirty="0" smtClean="0">
                <a:latin typeface="Berlin Sans FB" pitchFamily="34" charset="0"/>
              </a:rPr>
              <a:t>76 – 90 : Baik</a:t>
            </a:r>
          </a:p>
          <a:p>
            <a:pPr marL="857250" lvl="1" indent="-457200" eaLnBrk="1" fontAlgn="auto" hangingPunct="1">
              <a:spcAft>
                <a:spcPts val="0"/>
              </a:spcAft>
              <a:buFont typeface="+mj-lt"/>
              <a:buAutoNum type="alphaLcParenR"/>
              <a:defRPr/>
            </a:pPr>
            <a:r>
              <a:rPr lang="id-ID" sz="2000" dirty="0" smtClean="0">
                <a:latin typeface="Berlin Sans FB" pitchFamily="34" charset="0"/>
              </a:rPr>
              <a:t>61 – 75 : Cukup</a:t>
            </a:r>
          </a:p>
          <a:p>
            <a:pPr marL="857250" lvl="1" indent="-457200" eaLnBrk="1" fontAlgn="auto" hangingPunct="1">
              <a:spcAft>
                <a:spcPts val="0"/>
              </a:spcAft>
              <a:buFont typeface="+mj-lt"/>
              <a:buAutoNum type="alphaLcParenR"/>
              <a:defRPr/>
            </a:pPr>
            <a:r>
              <a:rPr lang="id-ID" sz="2000" dirty="0" smtClean="0">
                <a:latin typeface="Berlin Sans FB" pitchFamily="34" charset="0"/>
              </a:rPr>
              <a:t>51 – 60 : Kurang</a:t>
            </a:r>
          </a:p>
          <a:p>
            <a:pPr marL="857250" lvl="1" indent="-457200" eaLnBrk="1" fontAlgn="auto" hangingPunct="1">
              <a:spcAft>
                <a:spcPts val="0"/>
              </a:spcAft>
              <a:buFont typeface="+mj-lt"/>
              <a:buAutoNum type="alphaLcParenR"/>
              <a:defRPr/>
            </a:pPr>
            <a:r>
              <a:rPr lang="id-ID" sz="2000" dirty="0" smtClean="0">
                <a:latin typeface="Berlin Sans FB" pitchFamily="34" charset="0"/>
              </a:rPr>
              <a:t>50 – ke bawah : Buruk</a:t>
            </a:r>
          </a:p>
          <a:p>
            <a:pPr marL="457200" indent="-457200" algn="just" eaLnBrk="1" fontAlgn="auto" hangingPunct="1">
              <a:spcAft>
                <a:spcPts val="0"/>
              </a:spcAft>
              <a:buFont typeface="Arial" pitchFamily="34" charset="0"/>
              <a:buNone/>
              <a:defRPr/>
            </a:pPr>
            <a:r>
              <a:rPr lang="id-ID" sz="2000" dirty="0" smtClean="0">
                <a:latin typeface="Berlin Sans FB" pitchFamily="34" charset="0"/>
              </a:rPr>
              <a:t>2. 	Penilaian SKP untuk setiap pelaksanaan kegiatan tugas jabatan diukur dengan 4 aspek, yaitu: </a:t>
            </a:r>
            <a:r>
              <a:rPr lang="id-ID" sz="2000" b="1" dirty="0" smtClean="0">
                <a:solidFill>
                  <a:srgbClr val="0000FF"/>
                </a:solidFill>
                <a:latin typeface="Berlin Sans FB" pitchFamily="34" charset="0"/>
              </a:rPr>
              <a:t>aspek kuantitas, kualitas, waktu, dan biaya</a:t>
            </a:r>
            <a:r>
              <a:rPr lang="id-ID" sz="2000" dirty="0" smtClean="0">
                <a:latin typeface="Berlin Sans FB" pitchFamily="34" charset="0"/>
              </a:rPr>
              <a:t> sbb:</a:t>
            </a:r>
          </a:p>
          <a:p>
            <a:pPr marL="457200" indent="-457200" algn="just" eaLnBrk="1" fontAlgn="auto" hangingPunct="1">
              <a:spcAft>
                <a:spcPts val="0"/>
              </a:spcAft>
              <a:buFont typeface="Arial" pitchFamily="34" charset="0"/>
              <a:buNone/>
              <a:defRPr/>
            </a:pPr>
            <a:r>
              <a:rPr lang="id-ID" sz="2000" dirty="0" smtClean="0">
                <a:latin typeface="Berlin Sans FB" pitchFamily="34" charset="0"/>
              </a:rPr>
              <a:t>	a. </a:t>
            </a:r>
            <a:r>
              <a:rPr lang="id-ID" sz="2000" b="1" dirty="0" smtClean="0">
                <a:latin typeface="Berlin Sans FB" pitchFamily="34" charset="0"/>
              </a:rPr>
              <a:t>Aspek Kuantitas </a:t>
            </a:r>
            <a:r>
              <a:rPr lang="id-ID" sz="2000" dirty="0" smtClean="0">
                <a:latin typeface="Berlin Sans FB" pitchFamily="34" charset="0"/>
              </a:rPr>
              <a:t>=  </a:t>
            </a:r>
            <a:r>
              <a:rPr lang="id-ID" sz="2000" u="sng" dirty="0" smtClean="0">
                <a:latin typeface="Berlin Sans FB" pitchFamily="34" charset="0"/>
              </a:rPr>
              <a:t>Realisasi Output (RO)</a:t>
            </a:r>
            <a:r>
              <a:rPr lang="id-ID" sz="2000" dirty="0" smtClean="0">
                <a:latin typeface="Berlin Sans FB" pitchFamily="34" charset="0"/>
              </a:rPr>
              <a:t>    x 100</a:t>
            </a:r>
          </a:p>
          <a:p>
            <a:pPr algn="just" eaLnBrk="1" fontAlgn="auto" hangingPunct="1">
              <a:spcAft>
                <a:spcPts val="0"/>
              </a:spcAft>
              <a:buFont typeface="Arial" pitchFamily="34" charset="0"/>
              <a:buNone/>
              <a:defRPr/>
            </a:pPr>
            <a:r>
              <a:rPr lang="id-ID" sz="2000" dirty="0" smtClean="0">
                <a:latin typeface="Berlin Sans FB" pitchFamily="34" charset="0"/>
              </a:rPr>
              <a:t> 				</a:t>
            </a:r>
            <a:r>
              <a:rPr lang="en-US" sz="2000" dirty="0" smtClean="0">
                <a:latin typeface="Berlin Sans FB" pitchFamily="34" charset="0"/>
              </a:rPr>
              <a:t>      </a:t>
            </a:r>
            <a:r>
              <a:rPr lang="id-ID" sz="2000" dirty="0" smtClean="0">
                <a:latin typeface="Berlin Sans FB" pitchFamily="34" charset="0"/>
              </a:rPr>
              <a:t>Target Output (TO)</a:t>
            </a:r>
          </a:p>
          <a:p>
            <a:pPr algn="just" eaLnBrk="1" fontAlgn="auto" hangingPunct="1">
              <a:spcAft>
                <a:spcPts val="0"/>
              </a:spcAft>
              <a:buFont typeface="Arial" pitchFamily="34" charset="0"/>
              <a:buNone/>
              <a:defRPr/>
            </a:pPr>
            <a:endParaRPr lang="id-ID" sz="2000" dirty="0" smtClean="0">
              <a:latin typeface="Berlin Sans FB" pitchFamily="34" charset="0"/>
            </a:endParaRPr>
          </a:p>
          <a:p>
            <a:pPr algn="just" eaLnBrk="1" fontAlgn="auto" hangingPunct="1">
              <a:spcAft>
                <a:spcPts val="0"/>
              </a:spcAft>
              <a:buFont typeface="Arial" pitchFamily="34" charset="0"/>
              <a:buNone/>
              <a:defRPr/>
            </a:pPr>
            <a:r>
              <a:rPr lang="id-ID" sz="2000" dirty="0" smtClean="0">
                <a:latin typeface="Berlin Sans FB" pitchFamily="34" charset="0"/>
              </a:rPr>
              <a:t>	  b. </a:t>
            </a:r>
            <a:r>
              <a:rPr lang="id-ID" sz="2000" b="1" dirty="0" smtClean="0">
                <a:latin typeface="Berlin Sans FB" pitchFamily="34" charset="0"/>
              </a:rPr>
              <a:t>Aspek Kualitas </a:t>
            </a:r>
            <a:r>
              <a:rPr lang="id-ID" sz="2000" dirty="0" smtClean="0">
                <a:latin typeface="Berlin Sans FB" pitchFamily="34" charset="0"/>
              </a:rPr>
              <a:t>=    </a:t>
            </a:r>
            <a:r>
              <a:rPr lang="id-ID" sz="2000" u="sng" dirty="0" smtClean="0">
                <a:latin typeface="Berlin Sans FB" pitchFamily="34" charset="0"/>
              </a:rPr>
              <a:t>Realisasi Kualitas (RK)</a:t>
            </a:r>
            <a:r>
              <a:rPr lang="id-ID" sz="2000" dirty="0" smtClean="0">
                <a:latin typeface="Berlin Sans FB" pitchFamily="34" charset="0"/>
              </a:rPr>
              <a:t>    x 100</a:t>
            </a:r>
          </a:p>
          <a:p>
            <a:pPr algn="just" eaLnBrk="1" fontAlgn="auto" hangingPunct="1">
              <a:spcAft>
                <a:spcPts val="0"/>
              </a:spcAft>
              <a:buFont typeface="Arial" pitchFamily="34" charset="0"/>
              <a:buNone/>
              <a:defRPr/>
            </a:pPr>
            <a:r>
              <a:rPr lang="id-ID" sz="2000" dirty="0" smtClean="0">
                <a:latin typeface="Berlin Sans FB" pitchFamily="34" charset="0"/>
              </a:rPr>
              <a:t>				</a:t>
            </a:r>
            <a:r>
              <a:rPr lang="en-US" sz="2000" dirty="0" smtClean="0">
                <a:latin typeface="Berlin Sans FB" pitchFamily="34" charset="0"/>
              </a:rPr>
              <a:t>     </a:t>
            </a:r>
            <a:r>
              <a:rPr lang="id-ID" sz="2000" dirty="0" smtClean="0">
                <a:latin typeface="Berlin Sans FB" pitchFamily="34" charset="0"/>
              </a:rPr>
              <a:t>Target Kualitas (TK)</a:t>
            </a:r>
          </a:p>
        </p:txBody>
      </p:sp>
      <p:sp>
        <p:nvSpPr>
          <p:cNvPr id="6" name="Cloud Callout 5"/>
          <p:cNvSpPr/>
          <p:nvPr/>
        </p:nvSpPr>
        <p:spPr>
          <a:xfrm>
            <a:off x="1143000" y="152400"/>
            <a:ext cx="6477000" cy="1042988"/>
          </a:xfrm>
          <a:prstGeom prst="cloudCallout">
            <a:avLst>
              <a:gd name="adj1" fmla="val -22199"/>
              <a:gd name="adj2" fmla="val 81855"/>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srgbClr val="3333FF"/>
              </a:solidFill>
            </a:endParaRPr>
          </a:p>
        </p:txBody>
      </p:sp>
      <p:sp>
        <p:nvSpPr>
          <p:cNvPr id="46084" name="TextBox 6"/>
          <p:cNvSpPr txBox="1">
            <a:spLocks noChangeArrowheads="1"/>
          </p:cNvSpPr>
          <p:nvPr/>
        </p:nvSpPr>
        <p:spPr bwMode="auto">
          <a:xfrm>
            <a:off x="2209800" y="381000"/>
            <a:ext cx="4575175" cy="523875"/>
          </a:xfrm>
          <a:prstGeom prst="rect">
            <a:avLst/>
          </a:prstGeom>
          <a:noFill/>
          <a:ln w="9525">
            <a:noFill/>
            <a:miter lim="800000"/>
            <a:headEnd/>
            <a:tailEnd/>
          </a:ln>
        </p:spPr>
        <p:txBody>
          <a:bodyPr>
            <a:spAutoFit/>
          </a:bodyPr>
          <a:lstStyle/>
          <a:p>
            <a:r>
              <a:rPr lang="id-ID" sz="2800">
                <a:solidFill>
                  <a:srgbClr val="FF00FF"/>
                </a:solidFill>
                <a:latin typeface="Aharoni" pitchFamily="2" charset="-79"/>
                <a:cs typeface="Aharoni" pitchFamily="2" charset="-79"/>
              </a:rPr>
              <a:t>Tata Cara Penilaian SKP</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565150" y="1447800"/>
          <a:ext cx="8153400" cy="4922837"/>
        </p:xfrm>
        <a:graphic>
          <a:graphicData uri="http://schemas.openxmlformats.org/drawingml/2006/table">
            <a:tbl>
              <a:tblPr firstRow="1" bandRow="1">
                <a:tableStyleId>{5C22544A-7EE6-4342-B048-85BDC9FD1C3A}</a:tableStyleId>
              </a:tblPr>
              <a:tblGrid>
                <a:gridCol w="1263650"/>
                <a:gridCol w="6889750"/>
              </a:tblGrid>
              <a:tr h="701085">
                <a:tc>
                  <a:txBody>
                    <a:bodyPr/>
                    <a:lstStyle/>
                    <a:p>
                      <a:pPr algn="ctr"/>
                      <a:r>
                        <a:rPr lang="id-ID" sz="2000" noProof="0" dirty="0" smtClean="0">
                          <a:solidFill>
                            <a:srgbClr val="FF0000"/>
                          </a:solidFill>
                        </a:rPr>
                        <a:t>KRITERIA NILAI</a:t>
                      </a:r>
                      <a:endParaRPr lang="id-ID" sz="2000" noProof="0" dirty="0">
                        <a:solidFill>
                          <a:srgbClr val="FF0000"/>
                        </a:solidFill>
                      </a:endParaRPr>
                    </a:p>
                  </a:txBody>
                  <a:tcPr marT="45723" marB="45723">
                    <a:solidFill>
                      <a:schemeClr val="accent3">
                        <a:lumMod val="60000"/>
                        <a:lumOff val="40000"/>
                      </a:schemeClr>
                    </a:solidFill>
                  </a:tcPr>
                </a:tc>
                <a:tc>
                  <a:txBody>
                    <a:bodyPr/>
                    <a:lstStyle/>
                    <a:p>
                      <a:pPr algn="ctr"/>
                      <a:endParaRPr lang="id-ID" sz="1000" noProof="0" dirty="0" smtClean="0">
                        <a:solidFill>
                          <a:srgbClr val="FF0000"/>
                        </a:solidFill>
                      </a:endParaRPr>
                    </a:p>
                    <a:p>
                      <a:pPr algn="ctr"/>
                      <a:r>
                        <a:rPr lang="id-ID" sz="2000" noProof="0" dirty="0" smtClean="0">
                          <a:solidFill>
                            <a:srgbClr val="FF0000"/>
                          </a:solidFill>
                        </a:rPr>
                        <a:t>KETERANGAN</a:t>
                      </a:r>
                      <a:endParaRPr lang="id-ID" sz="2000" noProof="0" dirty="0">
                        <a:solidFill>
                          <a:srgbClr val="FF0000"/>
                        </a:solidFill>
                      </a:endParaRPr>
                    </a:p>
                  </a:txBody>
                  <a:tcPr marT="45723" marB="45723">
                    <a:solidFill>
                      <a:schemeClr val="accent3">
                        <a:lumMod val="60000"/>
                        <a:lumOff val="40000"/>
                      </a:schemeClr>
                    </a:solidFill>
                  </a:tcPr>
                </a:tc>
              </a:tr>
              <a:tr h="670603">
                <a:tc>
                  <a:txBody>
                    <a:bodyPr/>
                    <a:lstStyle/>
                    <a:p>
                      <a:r>
                        <a:rPr lang="id-ID" sz="1900" noProof="0" smtClean="0"/>
                        <a:t>91 - 100</a:t>
                      </a:r>
                      <a:endParaRPr lang="id-ID" sz="1900" noProof="0"/>
                    </a:p>
                  </a:txBody>
                  <a:tcPr marT="45723" marB="45723"/>
                </a:tc>
                <a:tc>
                  <a:txBody>
                    <a:bodyPr/>
                    <a:lstStyle/>
                    <a:p>
                      <a:pPr algn="just"/>
                      <a:r>
                        <a:rPr lang="id-ID" sz="1900" noProof="0" dirty="0" smtClean="0"/>
                        <a:t>Hasil kerja sempurna, tidak ada kesalahan, tidak ada revisi, dan pelayanan di atas standar yg ditentukan dll.</a:t>
                      </a:r>
                      <a:endParaRPr lang="id-ID" sz="1900" noProof="0" dirty="0"/>
                    </a:p>
                  </a:txBody>
                  <a:tcPr marT="45723" marB="45723"/>
                </a:tc>
              </a:tr>
              <a:tr h="670603">
                <a:tc>
                  <a:txBody>
                    <a:bodyPr/>
                    <a:lstStyle/>
                    <a:p>
                      <a:r>
                        <a:rPr lang="id-ID" sz="1900" noProof="0" smtClean="0"/>
                        <a:t>76 - 90</a:t>
                      </a:r>
                      <a:endParaRPr lang="id-ID" sz="1900" noProof="0"/>
                    </a:p>
                  </a:txBody>
                  <a:tcPr marT="45723" marB="45723"/>
                </a:tc>
                <a:tc>
                  <a:txBody>
                    <a:bodyPr/>
                    <a:lstStyle/>
                    <a:p>
                      <a:pPr algn="just"/>
                      <a:r>
                        <a:rPr lang="id-ID" sz="1900" noProof="0" dirty="0" smtClean="0"/>
                        <a:t>Hasil kerja mempunya 1 atau 2 kesalahan kecil, tidak ada kesalahan besar, revisi, dan pelayanan sesuai standar yg telah ditentukan dll. </a:t>
                      </a:r>
                      <a:endParaRPr lang="id-ID" sz="1900" noProof="0" dirty="0"/>
                    </a:p>
                  </a:txBody>
                  <a:tcPr marT="45723" marB="45723"/>
                </a:tc>
              </a:tr>
              <a:tr h="960182">
                <a:tc>
                  <a:txBody>
                    <a:bodyPr/>
                    <a:lstStyle/>
                    <a:p>
                      <a:r>
                        <a:rPr lang="id-ID" sz="1900" noProof="0" smtClean="0"/>
                        <a:t>61 - 75</a:t>
                      </a:r>
                      <a:endParaRPr lang="id-ID" sz="1900" noProof="0"/>
                    </a:p>
                  </a:txBody>
                  <a:tcPr marT="45723" marB="45723"/>
                </a:tc>
                <a:tc>
                  <a:txBody>
                    <a:bodyPr/>
                    <a:lstStyle/>
                    <a:p>
                      <a:pPr algn="just"/>
                      <a:r>
                        <a:rPr lang="id-ID" sz="1900" noProof="0" dirty="0" smtClean="0"/>
                        <a:t>Hasil kerja mempunyai 3 atau 4 kesalahan</a:t>
                      </a:r>
                      <a:r>
                        <a:rPr lang="id-ID" sz="1900" baseline="0" noProof="0" dirty="0" smtClean="0"/>
                        <a:t> kecil, dan tidak ada kesalahan besar, revisi, dan pelayanan cukup memenuhi standar yg ditentukan</a:t>
                      </a:r>
                      <a:endParaRPr lang="id-ID" sz="1900" noProof="0" dirty="0"/>
                    </a:p>
                  </a:txBody>
                  <a:tcPr marT="45723" marB="45723"/>
                </a:tc>
              </a:tr>
              <a:tr h="960182">
                <a:tc>
                  <a:txBody>
                    <a:bodyPr/>
                    <a:lstStyle/>
                    <a:p>
                      <a:r>
                        <a:rPr lang="id-ID" sz="1900" noProof="0" smtClean="0"/>
                        <a:t>51 -60</a:t>
                      </a:r>
                      <a:endParaRPr lang="id-ID" sz="1900" noProof="0"/>
                    </a:p>
                  </a:txBody>
                  <a:tcPr marT="45723" marB="45723"/>
                </a:tc>
                <a:tc>
                  <a:txBody>
                    <a:bodyPr/>
                    <a:lstStyle/>
                    <a:p>
                      <a:pPr algn="just"/>
                      <a:r>
                        <a:rPr lang="id-ID" sz="1900" noProof="0" dirty="0" smtClean="0"/>
                        <a:t>Hasil kerja mempunyai 5 kesalahan kecil dan ada kesalahan besar, revisi, dan pelayanan tidak cukup memenuhi standar yg ditentukan dll.</a:t>
                      </a:r>
                      <a:endParaRPr lang="id-ID" sz="1900" noProof="0" dirty="0"/>
                    </a:p>
                  </a:txBody>
                  <a:tcPr marT="45723" marB="45723"/>
                </a:tc>
              </a:tr>
              <a:tr h="960182">
                <a:tc>
                  <a:txBody>
                    <a:bodyPr/>
                    <a:lstStyle/>
                    <a:p>
                      <a:r>
                        <a:rPr lang="id-ID" sz="1900" noProof="0" smtClean="0"/>
                        <a:t>50 ke bawah</a:t>
                      </a:r>
                      <a:endParaRPr lang="id-ID" sz="1900" noProof="0"/>
                    </a:p>
                  </a:txBody>
                  <a:tcPr marT="45723" marB="45723"/>
                </a:tc>
                <a:tc>
                  <a:txBody>
                    <a:bodyPr/>
                    <a:lstStyle/>
                    <a:p>
                      <a:r>
                        <a:rPr lang="id-ID" sz="1900" noProof="0" dirty="0" smtClean="0"/>
                        <a:t>Hasil kerja mempunyai lebih dari 5 kesalahan kecil dan ada kesalahan besar, kurang memuaskan, revisi, pelayanan di bawah standar yg ditentukan dll.</a:t>
                      </a:r>
                      <a:endParaRPr lang="id-ID" sz="1900" noProof="0" dirty="0"/>
                    </a:p>
                  </a:txBody>
                  <a:tcPr marT="45723" marB="45723"/>
                </a:tc>
              </a:tr>
            </a:tbl>
          </a:graphicData>
        </a:graphic>
      </p:graphicFrame>
      <p:sp>
        <p:nvSpPr>
          <p:cNvPr id="7" name="Rounded Rectangle 6"/>
          <p:cNvSpPr/>
          <p:nvPr/>
        </p:nvSpPr>
        <p:spPr>
          <a:xfrm>
            <a:off x="1828800" y="304800"/>
            <a:ext cx="5410200" cy="9906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9178" name="TextBox 6"/>
          <p:cNvSpPr txBox="1">
            <a:spLocks noChangeArrowheads="1"/>
          </p:cNvSpPr>
          <p:nvPr/>
        </p:nvSpPr>
        <p:spPr bwMode="auto">
          <a:xfrm>
            <a:off x="2209800" y="381000"/>
            <a:ext cx="4953000" cy="830263"/>
          </a:xfrm>
          <a:prstGeom prst="rect">
            <a:avLst/>
          </a:prstGeom>
          <a:noFill/>
          <a:ln w="9525">
            <a:noFill/>
            <a:miter lim="800000"/>
            <a:headEnd/>
            <a:tailEnd/>
          </a:ln>
        </p:spPr>
        <p:txBody>
          <a:bodyPr>
            <a:spAutoFit/>
          </a:bodyPr>
          <a:lstStyle/>
          <a:p>
            <a:r>
              <a:rPr lang="id-ID" sz="2400" b="1">
                <a:solidFill>
                  <a:srgbClr val="3333FF"/>
                </a:solidFill>
                <a:latin typeface="Berlin Sans FB" pitchFamily="34" charset="0"/>
              </a:rPr>
              <a:t>Untuk menilai kualitas output, digunakan kriteria sbb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50178" name="Rectangle 3"/>
          <p:cNvSpPr>
            <a:spLocks noChangeArrowheads="1"/>
          </p:cNvSpPr>
          <p:nvPr/>
        </p:nvSpPr>
        <p:spPr bwMode="auto">
          <a:xfrm>
            <a:off x="609600" y="4951413"/>
            <a:ext cx="8001000" cy="1754187"/>
          </a:xfrm>
          <a:prstGeom prst="rect">
            <a:avLst/>
          </a:prstGeom>
          <a:noFill/>
          <a:ln w="9525">
            <a:noFill/>
            <a:miter lim="800000"/>
            <a:headEnd/>
            <a:tailEnd/>
          </a:ln>
        </p:spPr>
        <p:txBody>
          <a:bodyPr>
            <a:spAutoFit/>
          </a:bodyPr>
          <a:lstStyle/>
          <a:p>
            <a:pPr>
              <a:buFont typeface="Arial" charset="0"/>
              <a:buNone/>
            </a:pPr>
            <a:r>
              <a:rPr lang="en-US"/>
              <a:t>	</a:t>
            </a:r>
          </a:p>
          <a:p>
            <a:pPr>
              <a:buFont typeface="Arial" charset="0"/>
              <a:buNone/>
            </a:pPr>
            <a:endParaRPr lang="en-US"/>
          </a:p>
          <a:p>
            <a:pPr>
              <a:buFont typeface="Arial" charset="0"/>
              <a:buNone/>
            </a:pPr>
            <a:endParaRPr lang="en-US"/>
          </a:p>
          <a:p>
            <a:pPr algn="just">
              <a:buFont typeface="Arial" charset="0"/>
              <a:buNone/>
            </a:pPr>
            <a:endParaRPr lang="en-US"/>
          </a:p>
          <a:p>
            <a:pPr algn="just">
              <a:buFont typeface="Arial" charset="0"/>
              <a:buNone/>
            </a:pPr>
            <a:endParaRPr lang="en-US"/>
          </a:p>
          <a:p>
            <a:pPr algn="just">
              <a:buFont typeface="Arial" charset="0"/>
              <a:buNone/>
            </a:pPr>
            <a:endParaRPr lang="en-US"/>
          </a:p>
        </p:txBody>
      </p:sp>
      <p:sp>
        <p:nvSpPr>
          <p:cNvPr id="50179" name="Rectangle 4"/>
          <p:cNvSpPr>
            <a:spLocks noChangeArrowheads="1"/>
          </p:cNvSpPr>
          <p:nvPr/>
        </p:nvSpPr>
        <p:spPr bwMode="auto">
          <a:xfrm>
            <a:off x="282575" y="228600"/>
            <a:ext cx="1868488" cy="369888"/>
          </a:xfrm>
          <a:prstGeom prst="rect">
            <a:avLst/>
          </a:prstGeom>
          <a:noFill/>
          <a:ln w="9525">
            <a:noFill/>
            <a:miter lim="800000"/>
            <a:headEnd/>
            <a:tailEnd/>
          </a:ln>
        </p:spPr>
        <p:txBody>
          <a:bodyPr wrap="none">
            <a:spAutoFit/>
          </a:bodyPr>
          <a:lstStyle/>
          <a:p>
            <a:pPr>
              <a:buFont typeface="Arial" charset="0"/>
              <a:buNone/>
            </a:pPr>
            <a:r>
              <a:rPr lang="id-ID"/>
              <a:t>c. </a:t>
            </a:r>
            <a:r>
              <a:rPr lang="id-ID" b="1"/>
              <a:t>Aspek Waktu</a:t>
            </a:r>
          </a:p>
        </p:txBody>
      </p:sp>
      <p:sp>
        <p:nvSpPr>
          <p:cNvPr id="50180" name="Rectangle 5"/>
          <p:cNvSpPr>
            <a:spLocks noChangeArrowheads="1"/>
          </p:cNvSpPr>
          <p:nvPr/>
        </p:nvSpPr>
        <p:spPr bwMode="auto">
          <a:xfrm>
            <a:off x="461963" y="622300"/>
            <a:ext cx="8077200" cy="368300"/>
          </a:xfrm>
          <a:prstGeom prst="rect">
            <a:avLst/>
          </a:prstGeom>
          <a:noFill/>
          <a:ln w="9525">
            <a:noFill/>
            <a:miter lim="800000"/>
            <a:headEnd/>
            <a:tailEnd/>
          </a:ln>
        </p:spPr>
        <p:txBody>
          <a:bodyPr>
            <a:spAutoFit/>
          </a:bodyPr>
          <a:lstStyle/>
          <a:p>
            <a:pPr>
              <a:buFont typeface="Arial" charset="0"/>
              <a:buNone/>
            </a:pPr>
            <a:r>
              <a:rPr lang="id-ID">
                <a:latin typeface="Berlin Sans FB" pitchFamily="34" charset="0"/>
              </a:rPr>
              <a:t>1. Jika kegiatan tidak dilakukan maka realisasi waktu 0 (nol)</a:t>
            </a:r>
            <a:r>
              <a:rPr lang="en-US">
                <a:latin typeface="Berlin Sans FB" pitchFamily="34" charset="0"/>
              </a:rPr>
              <a:t> :</a:t>
            </a:r>
            <a:endParaRPr lang="id-ID">
              <a:latin typeface="Berlin Sans FB" pitchFamily="34" charset="0"/>
            </a:endParaRPr>
          </a:p>
        </p:txBody>
      </p:sp>
      <p:sp>
        <p:nvSpPr>
          <p:cNvPr id="50181" name="Rectangle 6"/>
          <p:cNvSpPr>
            <a:spLocks noChangeArrowheads="1"/>
          </p:cNvSpPr>
          <p:nvPr/>
        </p:nvSpPr>
        <p:spPr bwMode="auto">
          <a:xfrm>
            <a:off x="492125" y="1920875"/>
            <a:ext cx="7543800" cy="646113"/>
          </a:xfrm>
          <a:prstGeom prst="rect">
            <a:avLst/>
          </a:prstGeom>
          <a:noFill/>
          <a:ln w="9525">
            <a:noFill/>
            <a:miter lim="800000"/>
            <a:headEnd/>
            <a:tailEnd/>
          </a:ln>
        </p:spPr>
        <p:txBody>
          <a:bodyPr>
            <a:spAutoFit/>
          </a:bodyPr>
          <a:lstStyle/>
          <a:p>
            <a:pPr marL="280988" indent="-280988" algn="just">
              <a:buFont typeface="Arial" charset="0"/>
              <a:buNone/>
            </a:pPr>
            <a:r>
              <a:rPr lang="id-ID">
                <a:latin typeface="Berlin Sans FB" pitchFamily="34" charset="0"/>
              </a:rPr>
              <a:t>2. Jika aspek waktu yg tingkat efisiensinya ≤ 24 % diberikan nilai </a:t>
            </a:r>
            <a:r>
              <a:rPr lang="id-ID">
                <a:solidFill>
                  <a:srgbClr val="FF0000"/>
                </a:solidFill>
                <a:latin typeface="Berlin Sans FB" pitchFamily="34" charset="0"/>
              </a:rPr>
              <a:t>baik sampai dengan sangat baik</a:t>
            </a:r>
            <a:r>
              <a:rPr lang="en-US">
                <a:latin typeface="Berlin Sans FB" pitchFamily="34" charset="0"/>
              </a:rPr>
              <a:t> :</a:t>
            </a:r>
            <a:r>
              <a:rPr lang="id-ID">
                <a:latin typeface="Berlin Sans FB" pitchFamily="34" charset="0"/>
              </a:rPr>
              <a:t>	</a:t>
            </a:r>
          </a:p>
        </p:txBody>
      </p:sp>
      <p:sp>
        <p:nvSpPr>
          <p:cNvPr id="50182" name="Rectangle 7"/>
          <p:cNvSpPr>
            <a:spLocks noChangeArrowheads="1"/>
          </p:cNvSpPr>
          <p:nvPr/>
        </p:nvSpPr>
        <p:spPr bwMode="auto">
          <a:xfrm>
            <a:off x="511175" y="3503613"/>
            <a:ext cx="7010400" cy="646112"/>
          </a:xfrm>
          <a:prstGeom prst="rect">
            <a:avLst/>
          </a:prstGeom>
          <a:noFill/>
          <a:ln w="9525">
            <a:noFill/>
            <a:miter lim="800000"/>
            <a:headEnd/>
            <a:tailEnd/>
          </a:ln>
        </p:spPr>
        <p:txBody>
          <a:bodyPr>
            <a:spAutoFit/>
          </a:bodyPr>
          <a:lstStyle/>
          <a:p>
            <a:pPr marL="236538" indent="-236538" algn="just">
              <a:buFont typeface="Arial" charset="0"/>
              <a:buNone/>
            </a:pPr>
            <a:r>
              <a:rPr lang="id-ID">
                <a:latin typeface="Berlin Sans FB" pitchFamily="34" charset="0"/>
              </a:rPr>
              <a:t>3. Jika aspek waktu yg tingkat efisiensinya &gt; 24 % diberikan nilai </a:t>
            </a:r>
            <a:r>
              <a:rPr lang="id-ID">
                <a:solidFill>
                  <a:srgbClr val="FF0000"/>
                </a:solidFill>
                <a:latin typeface="Berlin Sans FB" pitchFamily="34" charset="0"/>
              </a:rPr>
              <a:t>cukup sampai dengan buruk</a:t>
            </a:r>
            <a:r>
              <a:rPr lang="en-US">
                <a:latin typeface="Berlin Sans FB" pitchFamily="34" charset="0"/>
              </a:rPr>
              <a:t> :</a:t>
            </a:r>
            <a:endParaRPr lang="id-ID">
              <a:latin typeface="Berlin Sans FB" pitchFamily="34" charset="0"/>
            </a:endParaRPr>
          </a:p>
        </p:txBody>
      </p:sp>
      <p:grpSp>
        <p:nvGrpSpPr>
          <p:cNvPr id="50183" name="Group 30"/>
          <p:cNvGrpSpPr>
            <a:grpSpLocks/>
          </p:cNvGrpSpPr>
          <p:nvPr/>
        </p:nvGrpSpPr>
        <p:grpSpPr bwMode="auto">
          <a:xfrm>
            <a:off x="822325" y="4159250"/>
            <a:ext cx="7392988" cy="1066800"/>
            <a:chOff x="840470" y="4159250"/>
            <a:chExt cx="7732058" cy="1066800"/>
          </a:xfrm>
        </p:grpSpPr>
        <p:sp>
          <p:nvSpPr>
            <p:cNvPr id="11" name="Rectangle 10"/>
            <p:cNvSpPr/>
            <p:nvPr/>
          </p:nvSpPr>
          <p:spPr>
            <a:xfrm>
              <a:off x="840470" y="4159250"/>
              <a:ext cx="7732058" cy="10668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dirty="0">
                  <a:solidFill>
                    <a:srgbClr val="FF00FF"/>
                  </a:solidFill>
                  <a:latin typeface="Berlin Sans FB" pitchFamily="34" charset="0"/>
                </a:rPr>
                <a:t>        </a:t>
              </a:r>
              <a:r>
                <a:rPr lang="id-ID" dirty="0">
                  <a:solidFill>
                    <a:srgbClr val="FF00FF"/>
                  </a:solidFill>
                  <a:latin typeface="Berlin Sans FB" pitchFamily="34" charset="0"/>
                </a:rPr>
                <a:t>  </a:t>
              </a:r>
              <a:r>
                <a:rPr lang="en-US" dirty="0">
                  <a:solidFill>
                    <a:srgbClr val="FF00FF"/>
                  </a:solidFill>
                  <a:latin typeface="Berlin Sans FB" pitchFamily="34" charset="0"/>
                </a:rPr>
                <a:t>     </a:t>
              </a:r>
              <a:r>
                <a:rPr lang="id-ID" u="sng" dirty="0">
                  <a:solidFill>
                    <a:srgbClr val="FF00FF"/>
                  </a:solidFill>
                  <a:latin typeface="Berlin Sans FB" pitchFamily="34" charset="0"/>
                </a:rPr>
                <a:t>1,76 x Target Waktu (TW) – Realisasi Waktu (RW)</a:t>
              </a:r>
              <a:r>
                <a:rPr lang="id-ID" dirty="0">
                  <a:solidFill>
                    <a:srgbClr val="FF00FF"/>
                  </a:solidFill>
                  <a:latin typeface="Berlin Sans FB" pitchFamily="34" charset="0"/>
                </a:rPr>
                <a:t>  </a:t>
              </a:r>
            </a:p>
            <a:p>
              <a:pPr algn="just">
                <a:defRPr/>
              </a:pPr>
              <a:r>
                <a:rPr lang="en-US" dirty="0">
                  <a:solidFill>
                    <a:srgbClr val="FF00FF"/>
                  </a:solidFill>
                  <a:latin typeface="Berlin Sans FB" pitchFamily="34" charset="0"/>
                </a:rPr>
                <a:t>                  </a:t>
              </a:r>
              <a:r>
                <a:rPr lang="id-ID" dirty="0">
                  <a:solidFill>
                    <a:srgbClr val="FF00FF"/>
                  </a:solidFill>
                  <a:latin typeface="Berlin Sans FB" pitchFamily="34" charset="0"/>
                </a:rPr>
                <a:t>Target Waktu (TW)</a:t>
              </a:r>
            </a:p>
          </p:txBody>
        </p:sp>
        <p:sp>
          <p:nvSpPr>
            <p:cNvPr id="13" name="Left Bracket 12"/>
            <p:cNvSpPr/>
            <p:nvPr/>
          </p:nvSpPr>
          <p:spPr bwMode="auto">
            <a:xfrm>
              <a:off x="1690548" y="4344988"/>
              <a:ext cx="76374" cy="533400"/>
            </a:xfrm>
            <a:prstGeom prst="lef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FF"/>
                </a:solidFill>
              </a:endParaRPr>
            </a:p>
          </p:txBody>
        </p:sp>
        <p:sp>
          <p:nvSpPr>
            <p:cNvPr id="14" name="Right Bracket 13"/>
            <p:cNvSpPr/>
            <p:nvPr/>
          </p:nvSpPr>
          <p:spPr bwMode="auto">
            <a:xfrm>
              <a:off x="6875693" y="4402138"/>
              <a:ext cx="76374" cy="457200"/>
            </a:xfrm>
            <a:prstGeom prst="righ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FF"/>
                </a:solidFill>
              </a:endParaRPr>
            </a:p>
          </p:txBody>
        </p:sp>
        <p:sp>
          <p:nvSpPr>
            <p:cNvPr id="15" name="Left Brace 14"/>
            <p:cNvSpPr/>
            <p:nvPr/>
          </p:nvSpPr>
          <p:spPr bwMode="auto">
            <a:xfrm>
              <a:off x="1494632" y="4252913"/>
              <a:ext cx="152748" cy="762000"/>
            </a:xfrm>
            <a:prstGeom prst="lef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FF"/>
                </a:solidFill>
              </a:endParaRPr>
            </a:p>
          </p:txBody>
        </p:sp>
        <p:sp>
          <p:nvSpPr>
            <p:cNvPr id="16" name="Right Brace 15"/>
            <p:cNvSpPr/>
            <p:nvPr/>
          </p:nvSpPr>
          <p:spPr bwMode="auto">
            <a:xfrm>
              <a:off x="7647736" y="4281488"/>
              <a:ext cx="156069" cy="762000"/>
            </a:xfrm>
            <a:prstGeom prst="righ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FF"/>
                </a:solidFill>
              </a:endParaRPr>
            </a:p>
          </p:txBody>
        </p:sp>
      </p:grpSp>
      <p:sp>
        <p:nvSpPr>
          <p:cNvPr id="50184" name="Rectangle 16"/>
          <p:cNvSpPr>
            <a:spLocks noChangeArrowheads="1"/>
          </p:cNvSpPr>
          <p:nvPr/>
        </p:nvSpPr>
        <p:spPr bwMode="auto">
          <a:xfrm>
            <a:off x="509588" y="5286375"/>
            <a:ext cx="7772400" cy="369888"/>
          </a:xfrm>
          <a:prstGeom prst="rect">
            <a:avLst/>
          </a:prstGeom>
          <a:noFill/>
          <a:ln w="9525">
            <a:noFill/>
            <a:miter lim="800000"/>
            <a:headEnd/>
            <a:tailEnd/>
          </a:ln>
        </p:spPr>
        <p:txBody>
          <a:bodyPr>
            <a:spAutoFit/>
          </a:bodyPr>
          <a:lstStyle/>
          <a:p>
            <a:pPr>
              <a:buFont typeface="Arial" charset="0"/>
              <a:buNone/>
            </a:pPr>
            <a:r>
              <a:rPr lang="id-ID">
                <a:latin typeface="Berlin Sans FB" pitchFamily="34" charset="0"/>
              </a:rPr>
              <a:t>4. Untuk menghitung presentase tingkat efisiensi waktu dari target waktu</a:t>
            </a:r>
            <a:r>
              <a:rPr lang="en-US">
                <a:latin typeface="Berlin Sans FB" pitchFamily="34" charset="0"/>
              </a:rPr>
              <a:t> </a:t>
            </a:r>
            <a:r>
              <a:rPr lang="id-ID">
                <a:latin typeface="Berlin Sans FB" pitchFamily="34" charset="0"/>
              </a:rPr>
              <a:t>:</a:t>
            </a:r>
            <a:r>
              <a:rPr lang="en-US">
                <a:latin typeface="Berlin Sans FB" pitchFamily="34" charset="0"/>
              </a:rPr>
              <a:t> </a:t>
            </a:r>
            <a:endParaRPr lang="id-ID">
              <a:latin typeface="Berlin Sans FB" pitchFamily="34" charset="0"/>
            </a:endParaRPr>
          </a:p>
        </p:txBody>
      </p:sp>
      <p:grpSp>
        <p:nvGrpSpPr>
          <p:cNvPr id="50185" name="Group 35"/>
          <p:cNvGrpSpPr>
            <a:grpSpLocks/>
          </p:cNvGrpSpPr>
          <p:nvPr/>
        </p:nvGrpSpPr>
        <p:grpSpPr bwMode="auto">
          <a:xfrm>
            <a:off x="811213" y="2571750"/>
            <a:ext cx="6081712" cy="914400"/>
            <a:chOff x="811418" y="2571744"/>
            <a:chExt cx="5760901" cy="914400"/>
          </a:xfrm>
        </p:grpSpPr>
        <p:sp>
          <p:nvSpPr>
            <p:cNvPr id="10" name="Rectangle 9"/>
            <p:cNvSpPr/>
            <p:nvPr/>
          </p:nvSpPr>
          <p:spPr>
            <a:xfrm>
              <a:off x="811418" y="2571744"/>
              <a:ext cx="5760901" cy="9144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id-ID" u="sng" dirty="0">
                  <a:solidFill>
                    <a:srgbClr val="0000FF"/>
                  </a:solidFill>
                  <a:latin typeface="Berlin Sans FB" pitchFamily="34" charset="0"/>
                </a:rPr>
                <a:t>1,76 x Target Waktu (TW) – Realisasi Waktu (RW)</a:t>
              </a:r>
              <a:endParaRPr lang="id-ID" dirty="0">
                <a:solidFill>
                  <a:srgbClr val="0000FF"/>
                </a:solidFill>
                <a:latin typeface="Berlin Sans FB" pitchFamily="34" charset="0"/>
              </a:endParaRPr>
            </a:p>
            <a:p>
              <a:pPr algn="just">
                <a:defRPr/>
              </a:pPr>
              <a:r>
                <a:rPr lang="en-US" dirty="0">
                  <a:solidFill>
                    <a:srgbClr val="0000FF"/>
                  </a:solidFill>
                  <a:latin typeface="Berlin Sans FB" pitchFamily="34" charset="0"/>
                </a:rPr>
                <a:t>                          </a:t>
              </a:r>
              <a:r>
                <a:rPr lang="id-ID" dirty="0">
                  <a:solidFill>
                    <a:srgbClr val="0000FF"/>
                  </a:solidFill>
                  <a:latin typeface="Berlin Sans FB" pitchFamily="34" charset="0"/>
                </a:rPr>
                <a:t>Target Waktu (TW)</a:t>
              </a:r>
            </a:p>
          </p:txBody>
        </p:sp>
        <p:sp>
          <p:nvSpPr>
            <p:cNvPr id="50199" name="TextBox 32"/>
            <p:cNvSpPr txBox="1">
              <a:spLocks noChangeArrowheads="1"/>
            </p:cNvSpPr>
            <p:nvPr/>
          </p:nvSpPr>
          <p:spPr bwMode="auto">
            <a:xfrm>
              <a:off x="5529190" y="2802363"/>
              <a:ext cx="857256" cy="369332"/>
            </a:xfrm>
            <a:prstGeom prst="rect">
              <a:avLst/>
            </a:prstGeom>
            <a:noFill/>
            <a:ln w="9525">
              <a:noFill/>
              <a:miter lim="800000"/>
              <a:headEnd/>
              <a:tailEnd/>
            </a:ln>
          </p:spPr>
          <p:txBody>
            <a:bodyPr>
              <a:spAutoFit/>
            </a:bodyPr>
            <a:lstStyle/>
            <a:p>
              <a:r>
                <a:rPr lang="en-US">
                  <a:solidFill>
                    <a:srgbClr val="0000FF"/>
                  </a:solidFill>
                  <a:latin typeface="Berlin Sans FB" pitchFamily="34" charset="0"/>
                </a:rPr>
                <a:t>x  100</a:t>
              </a:r>
            </a:p>
          </p:txBody>
        </p:sp>
      </p:grpSp>
      <p:grpSp>
        <p:nvGrpSpPr>
          <p:cNvPr id="50186" name="Group 34"/>
          <p:cNvGrpSpPr>
            <a:grpSpLocks/>
          </p:cNvGrpSpPr>
          <p:nvPr/>
        </p:nvGrpSpPr>
        <p:grpSpPr bwMode="auto">
          <a:xfrm>
            <a:off x="758825" y="960438"/>
            <a:ext cx="6245225" cy="914400"/>
            <a:chOff x="758824" y="960438"/>
            <a:chExt cx="6244794" cy="914400"/>
          </a:xfrm>
        </p:grpSpPr>
        <p:sp>
          <p:nvSpPr>
            <p:cNvPr id="9" name="Rectangle 8"/>
            <p:cNvSpPr/>
            <p:nvPr/>
          </p:nvSpPr>
          <p:spPr>
            <a:xfrm>
              <a:off x="758824" y="960438"/>
              <a:ext cx="6098754" cy="9144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id-ID" u="sng" dirty="0">
                  <a:solidFill>
                    <a:srgbClr val="FF00FF"/>
                  </a:solidFill>
                  <a:latin typeface="Berlin Sans FB" pitchFamily="34" charset="0"/>
                </a:rPr>
                <a:t>1,76 x Target Waktu (TW) – Realisasi Waktu (RW)</a:t>
              </a:r>
              <a:r>
                <a:rPr lang="id-ID" dirty="0">
                  <a:solidFill>
                    <a:srgbClr val="FF00FF"/>
                  </a:solidFill>
                  <a:latin typeface="Berlin Sans FB" pitchFamily="34" charset="0"/>
                </a:rPr>
                <a:t>  </a:t>
              </a:r>
            </a:p>
            <a:p>
              <a:pPr algn="just">
                <a:defRPr/>
              </a:pPr>
              <a:r>
                <a:rPr lang="en-US" dirty="0">
                  <a:solidFill>
                    <a:srgbClr val="FF00FF"/>
                  </a:solidFill>
                  <a:latin typeface="Berlin Sans FB" pitchFamily="34" charset="0"/>
                </a:rPr>
                <a:t>                               </a:t>
              </a:r>
              <a:r>
                <a:rPr lang="id-ID" dirty="0">
                  <a:solidFill>
                    <a:srgbClr val="FF00FF"/>
                  </a:solidFill>
                  <a:latin typeface="Berlin Sans FB" pitchFamily="34" charset="0"/>
                </a:rPr>
                <a:t>Target Waktu (TW)</a:t>
              </a:r>
            </a:p>
          </p:txBody>
        </p:sp>
        <p:sp>
          <p:nvSpPr>
            <p:cNvPr id="50197" name="TextBox 33"/>
            <p:cNvSpPr txBox="1">
              <a:spLocks noChangeArrowheads="1"/>
            </p:cNvSpPr>
            <p:nvPr/>
          </p:nvSpPr>
          <p:spPr bwMode="auto">
            <a:xfrm>
              <a:off x="5644500" y="1187766"/>
              <a:ext cx="1359118" cy="369332"/>
            </a:xfrm>
            <a:prstGeom prst="rect">
              <a:avLst/>
            </a:prstGeom>
            <a:noFill/>
            <a:ln w="9525">
              <a:noFill/>
              <a:miter lim="800000"/>
              <a:headEnd/>
              <a:tailEnd/>
            </a:ln>
          </p:spPr>
          <p:txBody>
            <a:bodyPr>
              <a:spAutoFit/>
            </a:bodyPr>
            <a:lstStyle/>
            <a:p>
              <a:r>
                <a:rPr lang="en-US">
                  <a:solidFill>
                    <a:srgbClr val="FF00FF"/>
                  </a:solidFill>
                  <a:latin typeface="Berlin Sans FB" pitchFamily="34" charset="0"/>
                </a:rPr>
                <a:t>x  0  x  100</a:t>
              </a:r>
            </a:p>
          </p:txBody>
        </p:sp>
      </p:grpSp>
      <p:sp>
        <p:nvSpPr>
          <p:cNvPr id="50187" name="TextBox 36"/>
          <p:cNvSpPr txBox="1">
            <a:spLocks noChangeArrowheads="1"/>
          </p:cNvSpPr>
          <p:nvPr/>
        </p:nvSpPr>
        <p:spPr bwMode="auto">
          <a:xfrm>
            <a:off x="6683375" y="4452938"/>
            <a:ext cx="1511300" cy="369887"/>
          </a:xfrm>
          <a:prstGeom prst="rect">
            <a:avLst/>
          </a:prstGeom>
          <a:noFill/>
          <a:ln w="9525">
            <a:noFill/>
            <a:miter lim="800000"/>
            <a:headEnd/>
            <a:tailEnd/>
          </a:ln>
        </p:spPr>
        <p:txBody>
          <a:bodyPr>
            <a:spAutoFit/>
          </a:bodyPr>
          <a:lstStyle/>
          <a:p>
            <a:r>
              <a:rPr lang="en-US">
                <a:solidFill>
                  <a:srgbClr val="FF00FF"/>
                </a:solidFill>
                <a:latin typeface="Berlin Sans FB" pitchFamily="34" charset="0"/>
              </a:rPr>
              <a:t>x  100    - 100</a:t>
            </a:r>
          </a:p>
        </p:txBody>
      </p:sp>
      <p:sp>
        <p:nvSpPr>
          <p:cNvPr id="50188" name="TextBox 37"/>
          <p:cNvSpPr txBox="1">
            <a:spLocks noChangeArrowheads="1"/>
          </p:cNvSpPr>
          <p:nvPr/>
        </p:nvSpPr>
        <p:spPr bwMode="auto">
          <a:xfrm>
            <a:off x="825500" y="4437063"/>
            <a:ext cx="642938" cy="369887"/>
          </a:xfrm>
          <a:prstGeom prst="rect">
            <a:avLst/>
          </a:prstGeom>
          <a:noFill/>
          <a:ln w="9525">
            <a:noFill/>
            <a:miter lim="800000"/>
            <a:headEnd/>
            <a:tailEnd/>
          </a:ln>
        </p:spPr>
        <p:txBody>
          <a:bodyPr>
            <a:spAutoFit/>
          </a:bodyPr>
          <a:lstStyle/>
          <a:p>
            <a:r>
              <a:rPr lang="en-US">
                <a:latin typeface="Berlin Sans FB" pitchFamily="34" charset="0"/>
              </a:rPr>
              <a:t>76  -</a:t>
            </a:r>
          </a:p>
        </p:txBody>
      </p:sp>
      <p:grpSp>
        <p:nvGrpSpPr>
          <p:cNvPr id="50189" name="Group 40"/>
          <p:cNvGrpSpPr>
            <a:grpSpLocks/>
          </p:cNvGrpSpPr>
          <p:nvPr/>
        </p:nvGrpSpPr>
        <p:grpSpPr bwMode="auto">
          <a:xfrm>
            <a:off x="796925" y="5668963"/>
            <a:ext cx="5489575" cy="914400"/>
            <a:chOff x="797611" y="5668963"/>
            <a:chExt cx="5488901" cy="914400"/>
          </a:xfrm>
        </p:grpSpPr>
        <p:grpSp>
          <p:nvGrpSpPr>
            <p:cNvPr id="50190" name="Group 31"/>
            <p:cNvGrpSpPr>
              <a:grpSpLocks/>
            </p:cNvGrpSpPr>
            <p:nvPr/>
          </p:nvGrpSpPr>
          <p:grpSpPr bwMode="auto">
            <a:xfrm>
              <a:off x="797611" y="5668963"/>
              <a:ext cx="5488901" cy="914400"/>
              <a:chOff x="797611" y="5668963"/>
              <a:chExt cx="7162800" cy="914400"/>
            </a:xfrm>
          </p:grpSpPr>
          <p:sp>
            <p:nvSpPr>
              <p:cNvPr id="20" name="Rectangle 19"/>
              <p:cNvSpPr/>
              <p:nvPr/>
            </p:nvSpPr>
            <p:spPr bwMode="auto">
              <a:xfrm>
                <a:off x="797611" y="5668963"/>
                <a:ext cx="7162800" cy="914400"/>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just">
                  <a:defRPr/>
                </a:pPr>
                <a:r>
                  <a:rPr lang="en-US" dirty="0">
                    <a:solidFill>
                      <a:srgbClr val="FF00FF"/>
                    </a:solidFill>
                    <a:latin typeface="Berlin Sans FB" pitchFamily="34" charset="0"/>
                  </a:rPr>
                  <a:t>              </a:t>
                </a:r>
                <a:r>
                  <a:rPr lang="id-ID" dirty="0">
                    <a:solidFill>
                      <a:srgbClr val="FF00FF"/>
                    </a:solidFill>
                    <a:latin typeface="Berlin Sans FB" pitchFamily="34" charset="0"/>
                  </a:rPr>
                  <a:t>  </a:t>
                </a:r>
                <a:r>
                  <a:rPr lang="en-US" dirty="0">
                    <a:solidFill>
                      <a:srgbClr val="FF00FF"/>
                    </a:solidFill>
                    <a:latin typeface="Berlin Sans FB" pitchFamily="34" charset="0"/>
                  </a:rPr>
                  <a:t>   </a:t>
                </a:r>
                <a:r>
                  <a:rPr lang="id-ID" u="sng" dirty="0">
                    <a:solidFill>
                      <a:srgbClr val="FF00FF"/>
                    </a:solidFill>
                    <a:latin typeface="Berlin Sans FB" pitchFamily="34" charset="0"/>
                  </a:rPr>
                  <a:t>Realisasi Waktu (RW)</a:t>
                </a:r>
                <a:r>
                  <a:rPr lang="id-ID" dirty="0">
                    <a:solidFill>
                      <a:srgbClr val="FF00FF"/>
                    </a:solidFill>
                    <a:latin typeface="Berlin Sans FB" pitchFamily="34" charset="0"/>
                  </a:rPr>
                  <a:t>  </a:t>
                </a:r>
              </a:p>
              <a:p>
                <a:pPr algn="just">
                  <a:defRPr/>
                </a:pPr>
                <a:r>
                  <a:rPr lang="en-US" dirty="0">
                    <a:solidFill>
                      <a:srgbClr val="FF00FF"/>
                    </a:solidFill>
                    <a:latin typeface="Berlin Sans FB" pitchFamily="34" charset="0"/>
                  </a:rPr>
                  <a:t>                     </a:t>
                </a:r>
                <a:r>
                  <a:rPr lang="id-ID" dirty="0">
                    <a:solidFill>
                      <a:srgbClr val="FF00FF"/>
                    </a:solidFill>
                    <a:latin typeface="Berlin Sans FB" pitchFamily="34" charset="0"/>
                  </a:rPr>
                  <a:t>Target Waktu (TW)</a:t>
                </a:r>
              </a:p>
            </p:txBody>
          </p:sp>
          <p:sp>
            <p:nvSpPr>
              <p:cNvPr id="23" name="Left Bracket 22"/>
              <p:cNvSpPr/>
              <p:nvPr/>
            </p:nvSpPr>
            <p:spPr bwMode="auto">
              <a:xfrm>
                <a:off x="2137789" y="5783263"/>
                <a:ext cx="76640" cy="685800"/>
              </a:xfrm>
              <a:prstGeom prst="lef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a:solidFill>
                    <a:srgbClr val="FF00FF"/>
                  </a:solidFill>
                </a:endParaRPr>
              </a:p>
            </p:txBody>
          </p:sp>
          <p:sp>
            <p:nvSpPr>
              <p:cNvPr id="28" name="Right Bracket 27"/>
              <p:cNvSpPr/>
              <p:nvPr/>
            </p:nvSpPr>
            <p:spPr bwMode="auto">
              <a:xfrm>
                <a:off x="6013323" y="5768975"/>
                <a:ext cx="78712" cy="685800"/>
              </a:xfrm>
              <a:prstGeom prst="righ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a:solidFill>
                    <a:srgbClr val="FF00FF"/>
                  </a:solidFill>
                </a:endParaRPr>
              </a:p>
            </p:txBody>
          </p:sp>
        </p:grpSp>
        <p:sp>
          <p:nvSpPr>
            <p:cNvPr id="50191" name="TextBox 38"/>
            <p:cNvSpPr txBox="1">
              <a:spLocks noChangeArrowheads="1"/>
            </p:cNvSpPr>
            <p:nvPr/>
          </p:nvSpPr>
          <p:spPr bwMode="auto">
            <a:xfrm>
              <a:off x="4071934" y="5917188"/>
              <a:ext cx="857256" cy="369332"/>
            </a:xfrm>
            <a:prstGeom prst="rect">
              <a:avLst/>
            </a:prstGeom>
            <a:noFill/>
            <a:ln w="9525">
              <a:noFill/>
              <a:miter lim="800000"/>
              <a:headEnd/>
              <a:tailEnd/>
            </a:ln>
          </p:spPr>
          <p:txBody>
            <a:bodyPr>
              <a:spAutoFit/>
            </a:bodyPr>
            <a:lstStyle/>
            <a:p>
              <a:r>
                <a:rPr lang="en-US">
                  <a:solidFill>
                    <a:srgbClr val="FF00FF"/>
                  </a:solidFill>
                  <a:latin typeface="Berlin Sans FB" pitchFamily="34" charset="0"/>
                </a:rPr>
                <a:t>x  100</a:t>
              </a:r>
            </a:p>
          </p:txBody>
        </p:sp>
        <p:sp>
          <p:nvSpPr>
            <p:cNvPr id="50192" name="TextBox 39"/>
            <p:cNvSpPr txBox="1">
              <a:spLocks noChangeArrowheads="1"/>
            </p:cNvSpPr>
            <p:nvPr/>
          </p:nvSpPr>
          <p:spPr bwMode="auto">
            <a:xfrm>
              <a:off x="857224" y="5917188"/>
              <a:ext cx="1082890" cy="369332"/>
            </a:xfrm>
            <a:prstGeom prst="rect">
              <a:avLst/>
            </a:prstGeom>
            <a:noFill/>
            <a:ln w="9525">
              <a:noFill/>
              <a:miter lim="800000"/>
              <a:headEnd/>
              <a:tailEnd/>
            </a:ln>
          </p:spPr>
          <p:txBody>
            <a:bodyPr>
              <a:spAutoFit/>
            </a:bodyPr>
            <a:lstStyle/>
            <a:p>
              <a:r>
                <a:rPr lang="en-US">
                  <a:solidFill>
                    <a:srgbClr val="FF00FF"/>
                  </a:solidFill>
                  <a:latin typeface="Berlin Sans FB" pitchFamily="34" charset="0"/>
                </a:rPr>
                <a:t>100 %  -</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6">
                <a:lumMod val="20000"/>
                <a:lumOff val="80000"/>
              </a:schemeClr>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sp>
        <p:nvSpPr>
          <p:cNvPr id="13" name="Cloud Callout 12"/>
          <p:cNvSpPr/>
          <p:nvPr/>
        </p:nvSpPr>
        <p:spPr>
          <a:xfrm>
            <a:off x="282575" y="25400"/>
            <a:ext cx="8023225" cy="1651000"/>
          </a:xfrm>
          <a:prstGeom prst="cloudCallout">
            <a:avLst>
              <a:gd name="adj1" fmla="val -23473"/>
              <a:gd name="adj2" fmla="val 73642"/>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srgbClr val="0000FF"/>
              </a:solidFill>
            </a:endParaRPr>
          </a:p>
        </p:txBody>
      </p:sp>
      <p:sp>
        <p:nvSpPr>
          <p:cNvPr id="5" name="Rectangle 4"/>
          <p:cNvSpPr/>
          <p:nvPr/>
        </p:nvSpPr>
        <p:spPr>
          <a:xfrm>
            <a:off x="1052386" y="323671"/>
            <a:ext cx="6788954" cy="1200329"/>
          </a:xfrm>
          <a:prstGeom prst="rect">
            <a:avLst/>
          </a:prstGeom>
          <a:noFill/>
        </p:spPr>
        <p:txBody>
          <a:bodyPr>
            <a:spAutoFit/>
          </a:bodyPr>
          <a:lstStyle/>
          <a:p>
            <a:pPr algn="ctr" fontAlgn="auto">
              <a:spcBef>
                <a:spcPts val="0"/>
              </a:spcBef>
              <a:spcAft>
                <a:spcPts val="0"/>
              </a:spcAft>
              <a:defRPr/>
            </a:pPr>
            <a:r>
              <a:rPr lang="en-US"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rPr>
              <a:t>PENILAIAN PRESTASI KERJA </a:t>
            </a:r>
            <a:endParaRPr lang="id-ID"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endParaRPr>
          </a:p>
          <a:p>
            <a:pPr algn="ctr" fontAlgn="auto">
              <a:spcBef>
                <a:spcPts val="0"/>
              </a:spcBef>
              <a:spcAft>
                <a:spcPts val="0"/>
              </a:spcAft>
              <a:defRPr/>
            </a:pPr>
            <a:r>
              <a:rPr lang="en-US"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rPr>
              <a:t>P</a:t>
            </a:r>
            <a:r>
              <a:rPr lang="id-ID"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rPr>
              <a:t> </a:t>
            </a:r>
            <a:r>
              <a:rPr lang="en-US"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rPr>
              <a:t>N</a:t>
            </a:r>
            <a:r>
              <a:rPr lang="id-ID"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rPr>
              <a:t> </a:t>
            </a:r>
            <a:r>
              <a:rPr lang="en-US" sz="3600" b="1" dirty="0">
                <a:ln w="17780" cmpd="sng">
                  <a:solidFill>
                    <a:srgbClr val="FFFFFF"/>
                  </a:solidFill>
                  <a:prstDash val="solid"/>
                  <a:miter lim="800000"/>
                </a:ln>
                <a:solidFill>
                  <a:srgbClr val="0000FF"/>
                </a:solidFill>
                <a:effectLst>
                  <a:outerShdw blurRad="50800" algn="tl" rotWithShape="0">
                    <a:srgbClr val="000000"/>
                  </a:outerShdw>
                </a:effectLst>
                <a:latin typeface="Berlin Sans FB Demi" pitchFamily="34" charset="0"/>
                <a:cs typeface="Aharoni" pitchFamily="2" charset="-79"/>
              </a:rPr>
              <a:t>S</a:t>
            </a:r>
          </a:p>
        </p:txBody>
      </p:sp>
      <p:sp>
        <p:nvSpPr>
          <p:cNvPr id="7" name="Rounded Rectangle 6"/>
          <p:cNvSpPr/>
          <p:nvPr/>
        </p:nvSpPr>
        <p:spPr>
          <a:xfrm>
            <a:off x="612775" y="2286000"/>
            <a:ext cx="6169025" cy="12192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marL="355600" indent="-355600" algn="just">
              <a:buFont typeface="Franklin Gothic Medium" pitchFamily="34" charset="0"/>
              <a:buAutoNum type="arabicPeriod"/>
              <a:defRPr/>
            </a:pPr>
            <a:r>
              <a:rPr lang="id-ID" dirty="0">
                <a:solidFill>
                  <a:schemeClr val="tx1"/>
                </a:solidFill>
                <a:latin typeface="Berlin Sans FB Demi" pitchFamily="34" charset="0"/>
                <a:cs typeface="Arial" charset="0"/>
              </a:rPr>
              <a:t>Penilaian prestasi kerja PNS bertujuan untuk </a:t>
            </a:r>
            <a:r>
              <a:rPr lang="id-ID" dirty="0">
                <a:solidFill>
                  <a:srgbClr val="FF0000"/>
                </a:solidFill>
                <a:latin typeface="Berlin Sans FB Demi" pitchFamily="34" charset="0"/>
                <a:cs typeface="Arial" charset="0"/>
              </a:rPr>
              <a:t>menjamin objektifitas pembinaan PNS </a:t>
            </a:r>
            <a:r>
              <a:rPr lang="id-ID" dirty="0">
                <a:solidFill>
                  <a:schemeClr val="tx1"/>
                </a:solidFill>
                <a:latin typeface="Berlin Sans FB Demi" pitchFamily="34" charset="0"/>
                <a:cs typeface="Arial" charset="0"/>
              </a:rPr>
              <a:t>yg dilakukan berdasarkan sistem prestasi kerja &amp; sistem karier, yg dititikberatkan pada </a:t>
            </a:r>
            <a:r>
              <a:rPr lang="id-ID" dirty="0">
                <a:solidFill>
                  <a:srgbClr val="FF00FF"/>
                </a:solidFill>
                <a:latin typeface="Berlin Sans FB Demi" pitchFamily="34" charset="0"/>
                <a:cs typeface="Arial" charset="0"/>
              </a:rPr>
              <a:t>sistem prestasi kerja.</a:t>
            </a:r>
          </a:p>
        </p:txBody>
      </p:sp>
      <p:sp>
        <p:nvSpPr>
          <p:cNvPr id="8" name="Rounded Rectangle 7"/>
          <p:cNvSpPr/>
          <p:nvPr/>
        </p:nvSpPr>
        <p:spPr>
          <a:xfrm>
            <a:off x="1081088" y="3925888"/>
            <a:ext cx="6386512" cy="91440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marL="514350" indent="-514350" algn="just">
              <a:defRPr/>
            </a:pPr>
            <a:r>
              <a:rPr lang="id-ID" dirty="0">
                <a:solidFill>
                  <a:srgbClr val="002060"/>
                </a:solidFill>
                <a:latin typeface="Berlin Sans FB Demi" pitchFamily="34" charset="0"/>
                <a:cs typeface="Arial" charset="0"/>
              </a:rPr>
              <a:t>2.</a:t>
            </a:r>
            <a:r>
              <a:rPr lang="en-US" dirty="0">
                <a:solidFill>
                  <a:srgbClr val="002060"/>
                </a:solidFill>
                <a:latin typeface="Berlin Sans FB Demi" pitchFamily="34" charset="0"/>
                <a:cs typeface="Arial" charset="0"/>
              </a:rPr>
              <a:t> </a:t>
            </a:r>
            <a:r>
              <a:rPr lang="id-ID" dirty="0">
                <a:solidFill>
                  <a:srgbClr val="002060"/>
                </a:solidFill>
                <a:latin typeface="Berlin Sans FB Demi" pitchFamily="34" charset="0"/>
                <a:cs typeface="Arial" charset="0"/>
              </a:rPr>
              <a:t>Penilaian prestasi kerja PNS diarahkan </a:t>
            </a:r>
            <a:r>
              <a:rPr lang="id-ID" dirty="0">
                <a:solidFill>
                  <a:srgbClr val="FF00FF"/>
                </a:solidFill>
                <a:latin typeface="Berlin Sans FB Demi" pitchFamily="34" charset="0"/>
                <a:cs typeface="Arial" charset="0"/>
              </a:rPr>
              <a:t>sebagai pengendalian perilaku kerja produktif </a:t>
            </a:r>
            <a:r>
              <a:rPr lang="id-ID" dirty="0">
                <a:solidFill>
                  <a:srgbClr val="002060"/>
                </a:solidFill>
                <a:latin typeface="Berlin Sans FB Demi" pitchFamily="34" charset="0"/>
                <a:cs typeface="Arial" charset="0"/>
              </a:rPr>
              <a:t>yg disyaratkan </a:t>
            </a:r>
            <a:r>
              <a:rPr lang="id-ID" dirty="0">
                <a:solidFill>
                  <a:schemeClr val="tx1"/>
                </a:solidFill>
                <a:latin typeface="Berlin Sans FB Demi" pitchFamily="34" charset="0"/>
                <a:cs typeface="Arial" charset="0"/>
              </a:rPr>
              <a:t>untuk mencapai hasil kerja yg disepakati.</a:t>
            </a:r>
          </a:p>
        </p:txBody>
      </p:sp>
      <p:sp>
        <p:nvSpPr>
          <p:cNvPr id="9" name="Rounded Rectangle 8"/>
          <p:cNvSpPr/>
          <p:nvPr/>
        </p:nvSpPr>
        <p:spPr>
          <a:xfrm>
            <a:off x="1752600" y="5257800"/>
            <a:ext cx="6248400" cy="1077913"/>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indent="-355600" algn="just">
              <a:buFont typeface="Arial" charset="0"/>
              <a:buNone/>
              <a:defRPr/>
            </a:pPr>
            <a:r>
              <a:rPr lang="id-ID" dirty="0">
                <a:solidFill>
                  <a:schemeClr val="tx1"/>
                </a:solidFill>
                <a:latin typeface="Berlin Sans FB Demi" pitchFamily="34" charset="0"/>
                <a:cs typeface="Arial" charset="0"/>
              </a:rPr>
              <a:t>3.	Penilaian prestasi kerja PNS dilakukan berdasarkan prinsip </a:t>
            </a:r>
            <a:r>
              <a:rPr lang="id-ID" dirty="0">
                <a:solidFill>
                  <a:srgbClr val="0000FF"/>
                </a:solidFill>
                <a:latin typeface="Berlin Sans FB Demi" pitchFamily="34" charset="0"/>
                <a:cs typeface="Arial" charset="0"/>
              </a:rPr>
              <a:t>objektif, terukur, akuntabel, partisipatif, dan transparan.</a:t>
            </a:r>
          </a:p>
        </p:txBody>
      </p:sp>
      <p:sp>
        <p:nvSpPr>
          <p:cNvPr id="12" name="Down Arrow 11"/>
          <p:cNvSpPr/>
          <p:nvPr/>
        </p:nvSpPr>
        <p:spPr>
          <a:xfrm>
            <a:off x="4114800" y="4860925"/>
            <a:ext cx="304800" cy="304800"/>
          </a:xfrm>
          <a:prstGeom prst="down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Down Arrow 10"/>
          <p:cNvSpPr/>
          <p:nvPr/>
        </p:nvSpPr>
        <p:spPr>
          <a:xfrm>
            <a:off x="3505200" y="3519488"/>
            <a:ext cx="304800" cy="304800"/>
          </a:xfrm>
          <a:prstGeom prst="down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2226" name="Rectangle 4"/>
          <p:cNvSpPr>
            <a:spLocks noChangeArrowheads="1"/>
          </p:cNvSpPr>
          <p:nvPr/>
        </p:nvSpPr>
        <p:spPr bwMode="auto">
          <a:xfrm>
            <a:off x="312738" y="107950"/>
            <a:ext cx="1817687" cy="369888"/>
          </a:xfrm>
          <a:prstGeom prst="rect">
            <a:avLst/>
          </a:prstGeom>
          <a:noFill/>
          <a:ln w="9525">
            <a:noFill/>
            <a:miter lim="800000"/>
            <a:headEnd/>
            <a:tailEnd/>
          </a:ln>
        </p:spPr>
        <p:txBody>
          <a:bodyPr wrap="none">
            <a:spAutoFit/>
          </a:bodyPr>
          <a:lstStyle/>
          <a:p>
            <a:pPr>
              <a:buFont typeface="Arial" charset="0"/>
              <a:buNone/>
            </a:pPr>
            <a:r>
              <a:rPr lang="id-ID" b="1"/>
              <a:t>d. Aspek Biaya</a:t>
            </a:r>
          </a:p>
        </p:txBody>
      </p:sp>
      <p:sp>
        <p:nvSpPr>
          <p:cNvPr id="52227" name="Rectangle 5"/>
          <p:cNvSpPr>
            <a:spLocks noChangeArrowheads="1"/>
          </p:cNvSpPr>
          <p:nvPr/>
        </p:nvSpPr>
        <p:spPr bwMode="auto">
          <a:xfrm>
            <a:off x="606425" y="557213"/>
            <a:ext cx="6248400" cy="369887"/>
          </a:xfrm>
          <a:prstGeom prst="rect">
            <a:avLst/>
          </a:prstGeom>
          <a:noFill/>
          <a:ln w="9525">
            <a:noFill/>
            <a:miter lim="800000"/>
            <a:headEnd/>
            <a:tailEnd/>
          </a:ln>
        </p:spPr>
        <p:txBody>
          <a:bodyPr>
            <a:spAutoFit/>
          </a:bodyPr>
          <a:lstStyle/>
          <a:p>
            <a:pPr marL="457200" indent="-457200">
              <a:buFont typeface="Arial" charset="0"/>
              <a:buNone/>
            </a:pPr>
            <a:r>
              <a:rPr lang="id-ID">
                <a:latin typeface="Berlin Sans FB" pitchFamily="34" charset="0"/>
              </a:rPr>
              <a:t>1. Jika kegiatan tidak dilakukan maka realisasi biaya 0 (nol)</a:t>
            </a:r>
          </a:p>
        </p:txBody>
      </p:sp>
      <p:sp>
        <p:nvSpPr>
          <p:cNvPr id="7" name="Rectangle 6"/>
          <p:cNvSpPr/>
          <p:nvPr/>
        </p:nvSpPr>
        <p:spPr>
          <a:xfrm>
            <a:off x="868363" y="1047750"/>
            <a:ext cx="6418262" cy="91440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just">
              <a:defRPr/>
            </a:pPr>
            <a:r>
              <a:rPr lang="id-ID" u="sng" dirty="0">
                <a:latin typeface="Berlin Sans FB" pitchFamily="34" charset="0"/>
              </a:rPr>
              <a:t>1,76 x Target Biaya (TB) – Realisasi Biaya (RB)</a:t>
            </a:r>
            <a:r>
              <a:rPr lang="id-ID" dirty="0">
                <a:latin typeface="Berlin Sans FB" pitchFamily="34" charset="0"/>
              </a:rPr>
              <a:t>  </a:t>
            </a:r>
          </a:p>
          <a:p>
            <a:pPr algn="just">
              <a:defRPr/>
            </a:pPr>
            <a:r>
              <a:rPr lang="en-US" dirty="0">
                <a:latin typeface="Berlin Sans FB" pitchFamily="34" charset="0"/>
              </a:rPr>
              <a:t>                         </a:t>
            </a:r>
            <a:r>
              <a:rPr lang="id-ID" dirty="0">
                <a:latin typeface="Berlin Sans FB" pitchFamily="34" charset="0"/>
              </a:rPr>
              <a:t>Target Biaya (TB)</a:t>
            </a:r>
          </a:p>
        </p:txBody>
      </p:sp>
      <p:sp>
        <p:nvSpPr>
          <p:cNvPr id="52229" name="Rectangle 7"/>
          <p:cNvSpPr>
            <a:spLocks noChangeArrowheads="1"/>
          </p:cNvSpPr>
          <p:nvPr/>
        </p:nvSpPr>
        <p:spPr bwMode="auto">
          <a:xfrm>
            <a:off x="657225" y="1998663"/>
            <a:ext cx="6400800" cy="369887"/>
          </a:xfrm>
          <a:prstGeom prst="rect">
            <a:avLst/>
          </a:prstGeom>
          <a:noFill/>
          <a:ln w="9525">
            <a:noFill/>
            <a:miter lim="800000"/>
            <a:headEnd/>
            <a:tailEnd/>
          </a:ln>
        </p:spPr>
        <p:txBody>
          <a:bodyPr>
            <a:spAutoFit/>
          </a:bodyPr>
          <a:lstStyle/>
          <a:p>
            <a:pPr>
              <a:buFont typeface="Arial" charset="0"/>
              <a:buNone/>
            </a:pPr>
            <a:r>
              <a:rPr lang="id-ID">
                <a:latin typeface="Berlin Sans FB" pitchFamily="34" charset="0"/>
              </a:rPr>
              <a:t>2. Jika tingkat efisiensi ≤ 24 % (bernilai baik-sangat baik)</a:t>
            </a:r>
          </a:p>
        </p:txBody>
      </p:sp>
      <p:sp>
        <p:nvSpPr>
          <p:cNvPr id="9" name="Rectangle 8"/>
          <p:cNvSpPr/>
          <p:nvPr/>
        </p:nvSpPr>
        <p:spPr>
          <a:xfrm>
            <a:off x="871538" y="2382838"/>
            <a:ext cx="6486525" cy="914400"/>
          </a:xfrm>
          <a:prstGeom prst="rect">
            <a:avLst/>
          </a:prstGeom>
          <a:gradFill>
            <a:gsLst>
              <a:gs pos="0">
                <a:schemeClr val="accent3">
                  <a:lumMod val="40000"/>
                  <a:lumOff val="60000"/>
                </a:schemeClr>
              </a:gs>
              <a:gs pos="80000">
                <a:schemeClr val="accent2">
                  <a:shade val="93000"/>
                  <a:satMod val="130000"/>
                </a:schemeClr>
              </a:gs>
              <a:gs pos="100000">
                <a:schemeClr val="accent2">
                  <a:shade val="94000"/>
                  <a:satMod val="135000"/>
                </a:schemeClr>
              </a:gs>
            </a:gsLst>
          </a:gradFill>
        </p:spPr>
        <p:style>
          <a:lnRef idx="1">
            <a:schemeClr val="accent2"/>
          </a:lnRef>
          <a:fillRef idx="3">
            <a:schemeClr val="accent2"/>
          </a:fillRef>
          <a:effectRef idx="2">
            <a:schemeClr val="accent2"/>
          </a:effectRef>
          <a:fontRef idx="minor">
            <a:schemeClr val="lt1"/>
          </a:fontRef>
        </p:style>
        <p:txBody>
          <a:bodyPr anchor="ctr"/>
          <a:lstStyle/>
          <a:p>
            <a:pPr algn="just">
              <a:defRPr/>
            </a:pPr>
            <a:r>
              <a:rPr lang="id-ID" u="sng" dirty="0">
                <a:solidFill>
                  <a:schemeClr val="tx1"/>
                </a:solidFill>
                <a:latin typeface="Berlin Sans FB" pitchFamily="34" charset="0"/>
              </a:rPr>
              <a:t>1,76 x Target Biaya (TB) – Realisasi Biaya (RB)</a:t>
            </a:r>
            <a:r>
              <a:rPr lang="id-ID" dirty="0">
                <a:solidFill>
                  <a:schemeClr val="tx1"/>
                </a:solidFill>
                <a:latin typeface="Berlin Sans FB" pitchFamily="34" charset="0"/>
              </a:rPr>
              <a:t>   </a:t>
            </a:r>
          </a:p>
          <a:p>
            <a:pPr algn="just">
              <a:defRPr/>
            </a:pPr>
            <a:r>
              <a:rPr lang="en-US" dirty="0">
                <a:solidFill>
                  <a:schemeClr val="tx1"/>
                </a:solidFill>
                <a:latin typeface="Berlin Sans FB" pitchFamily="34" charset="0"/>
              </a:rPr>
              <a:t>                         </a:t>
            </a:r>
            <a:r>
              <a:rPr lang="id-ID" dirty="0">
                <a:solidFill>
                  <a:schemeClr val="tx1"/>
                </a:solidFill>
                <a:latin typeface="Berlin Sans FB" pitchFamily="34" charset="0"/>
              </a:rPr>
              <a:t>Target Biaya (TB)</a:t>
            </a:r>
          </a:p>
        </p:txBody>
      </p:sp>
      <p:sp>
        <p:nvSpPr>
          <p:cNvPr id="52231" name="Rectangle 9"/>
          <p:cNvSpPr>
            <a:spLocks noChangeArrowheads="1"/>
          </p:cNvSpPr>
          <p:nvPr/>
        </p:nvSpPr>
        <p:spPr bwMode="auto">
          <a:xfrm>
            <a:off x="655638" y="3392488"/>
            <a:ext cx="7475537" cy="369887"/>
          </a:xfrm>
          <a:prstGeom prst="rect">
            <a:avLst/>
          </a:prstGeom>
          <a:noFill/>
          <a:ln w="9525">
            <a:noFill/>
            <a:miter lim="800000"/>
            <a:headEnd/>
            <a:tailEnd/>
          </a:ln>
        </p:spPr>
        <p:txBody>
          <a:bodyPr>
            <a:spAutoFit/>
          </a:bodyPr>
          <a:lstStyle/>
          <a:p>
            <a:pPr>
              <a:buFont typeface="Arial" charset="0"/>
              <a:buNone/>
            </a:pPr>
            <a:r>
              <a:rPr lang="id-ID">
                <a:latin typeface="Berlin Sans FB" pitchFamily="34" charset="0"/>
              </a:rPr>
              <a:t>3. Jika tingkat efisiensi &gt; 24 %, diberikan nilai cukup sampai dengan buruk.</a:t>
            </a:r>
          </a:p>
        </p:txBody>
      </p:sp>
      <p:sp>
        <p:nvSpPr>
          <p:cNvPr id="52232" name="Rectangle 16"/>
          <p:cNvSpPr>
            <a:spLocks noChangeArrowheads="1"/>
          </p:cNvSpPr>
          <p:nvPr/>
        </p:nvSpPr>
        <p:spPr bwMode="auto">
          <a:xfrm>
            <a:off x="611188" y="4864100"/>
            <a:ext cx="7696200" cy="369888"/>
          </a:xfrm>
          <a:prstGeom prst="rect">
            <a:avLst/>
          </a:prstGeom>
          <a:noFill/>
          <a:ln w="9525">
            <a:noFill/>
            <a:miter lim="800000"/>
            <a:headEnd/>
            <a:tailEnd/>
          </a:ln>
        </p:spPr>
        <p:txBody>
          <a:bodyPr>
            <a:spAutoFit/>
          </a:bodyPr>
          <a:lstStyle/>
          <a:p>
            <a:pPr>
              <a:buFont typeface="Arial" charset="0"/>
              <a:buNone/>
            </a:pPr>
            <a:r>
              <a:rPr lang="id-ID">
                <a:latin typeface="Berlin Sans FB" pitchFamily="34" charset="0"/>
              </a:rPr>
              <a:t>4. Untuk menghitung presentase tingkat efisiensi biaya dari target biaya:</a:t>
            </a:r>
          </a:p>
        </p:txBody>
      </p:sp>
      <p:sp>
        <p:nvSpPr>
          <p:cNvPr id="52233" name="TextBox 23"/>
          <p:cNvSpPr txBox="1">
            <a:spLocks noChangeArrowheads="1"/>
          </p:cNvSpPr>
          <p:nvPr/>
        </p:nvSpPr>
        <p:spPr bwMode="auto">
          <a:xfrm>
            <a:off x="5429250" y="1282700"/>
            <a:ext cx="1246188" cy="369888"/>
          </a:xfrm>
          <a:prstGeom prst="rect">
            <a:avLst/>
          </a:prstGeom>
          <a:noFill/>
          <a:ln w="9525">
            <a:noFill/>
            <a:miter lim="800000"/>
            <a:headEnd/>
            <a:tailEnd/>
          </a:ln>
        </p:spPr>
        <p:txBody>
          <a:bodyPr>
            <a:spAutoFit/>
          </a:bodyPr>
          <a:lstStyle/>
          <a:p>
            <a:r>
              <a:rPr lang="en-US">
                <a:latin typeface="Berlin Sans FB" pitchFamily="34" charset="0"/>
              </a:rPr>
              <a:t>x  0  x  100</a:t>
            </a:r>
          </a:p>
        </p:txBody>
      </p:sp>
      <p:sp>
        <p:nvSpPr>
          <p:cNvPr id="52234" name="TextBox 24"/>
          <p:cNvSpPr txBox="1">
            <a:spLocks noChangeArrowheads="1"/>
          </p:cNvSpPr>
          <p:nvPr/>
        </p:nvSpPr>
        <p:spPr bwMode="auto">
          <a:xfrm>
            <a:off x="5484813" y="2609850"/>
            <a:ext cx="857250" cy="369888"/>
          </a:xfrm>
          <a:prstGeom prst="rect">
            <a:avLst/>
          </a:prstGeom>
          <a:noFill/>
          <a:ln w="9525">
            <a:noFill/>
            <a:miter lim="800000"/>
            <a:headEnd/>
            <a:tailEnd/>
          </a:ln>
        </p:spPr>
        <p:txBody>
          <a:bodyPr>
            <a:spAutoFit/>
          </a:bodyPr>
          <a:lstStyle/>
          <a:p>
            <a:r>
              <a:rPr lang="en-US">
                <a:latin typeface="Berlin Sans FB" pitchFamily="34" charset="0"/>
              </a:rPr>
              <a:t>x  100</a:t>
            </a:r>
          </a:p>
        </p:txBody>
      </p:sp>
      <p:grpSp>
        <p:nvGrpSpPr>
          <p:cNvPr id="52235" name="Group 28"/>
          <p:cNvGrpSpPr>
            <a:grpSpLocks/>
          </p:cNvGrpSpPr>
          <p:nvPr/>
        </p:nvGrpSpPr>
        <p:grpSpPr bwMode="auto">
          <a:xfrm>
            <a:off x="882650" y="3733800"/>
            <a:ext cx="7035800" cy="1066800"/>
            <a:chOff x="882856" y="3733800"/>
            <a:chExt cx="7035410" cy="1066800"/>
          </a:xfrm>
        </p:grpSpPr>
        <p:sp>
          <p:nvSpPr>
            <p:cNvPr id="11" name="Rectangle 10"/>
            <p:cNvSpPr/>
            <p:nvPr/>
          </p:nvSpPr>
          <p:spPr>
            <a:xfrm>
              <a:off x="930478" y="3733800"/>
              <a:ext cx="6927466" cy="1066800"/>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just">
                <a:defRPr/>
              </a:pPr>
              <a:r>
                <a:rPr lang="en-US" dirty="0">
                  <a:latin typeface="Berlin Sans FB" pitchFamily="34" charset="0"/>
                </a:rPr>
                <a:t>             </a:t>
              </a:r>
              <a:r>
                <a:rPr lang="id-ID" u="sng" dirty="0">
                  <a:latin typeface="Berlin Sans FB" pitchFamily="34" charset="0"/>
                </a:rPr>
                <a:t>1,76 x Target Biaya (TB) – Realisasi Biaya (RB)</a:t>
              </a:r>
              <a:r>
                <a:rPr lang="id-ID" dirty="0">
                  <a:latin typeface="Berlin Sans FB" pitchFamily="34" charset="0"/>
                </a:rPr>
                <a:t>  </a:t>
              </a:r>
              <a:r>
                <a:rPr lang="en-US" dirty="0">
                  <a:latin typeface="Berlin Sans FB" pitchFamily="34" charset="0"/>
                </a:rPr>
                <a:t> </a:t>
              </a:r>
              <a:endParaRPr lang="id-ID" dirty="0">
                <a:latin typeface="Berlin Sans FB" pitchFamily="34" charset="0"/>
              </a:endParaRPr>
            </a:p>
            <a:p>
              <a:pPr algn="ctr">
                <a:defRPr/>
              </a:pPr>
              <a:r>
                <a:rPr lang="id-ID" dirty="0">
                  <a:latin typeface="Berlin Sans FB" pitchFamily="34" charset="0"/>
                </a:rPr>
                <a:t>Target Biaya (TB)</a:t>
              </a:r>
              <a:endParaRPr lang="id-ID" dirty="0">
                <a:solidFill>
                  <a:srgbClr val="FF0000"/>
                </a:solidFill>
                <a:latin typeface="Berlin Sans FB" pitchFamily="34" charset="0"/>
              </a:endParaRPr>
            </a:p>
          </p:txBody>
        </p:sp>
        <p:sp>
          <p:nvSpPr>
            <p:cNvPr id="13" name="Left Brace 12"/>
            <p:cNvSpPr/>
            <p:nvPr/>
          </p:nvSpPr>
          <p:spPr bwMode="auto">
            <a:xfrm>
              <a:off x="1460674" y="3819525"/>
              <a:ext cx="155566" cy="762000"/>
            </a:xfrm>
            <a:prstGeom prst="lef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 name="Left Bracket 13"/>
            <p:cNvSpPr/>
            <p:nvPr/>
          </p:nvSpPr>
          <p:spPr bwMode="auto">
            <a:xfrm>
              <a:off x="1636877" y="3925888"/>
              <a:ext cx="77783" cy="533400"/>
            </a:xfrm>
            <a:prstGeom prst="lef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5" name="Right Bracket 14"/>
            <p:cNvSpPr/>
            <p:nvPr/>
          </p:nvSpPr>
          <p:spPr bwMode="auto">
            <a:xfrm>
              <a:off x="6172113" y="3968750"/>
              <a:ext cx="77784" cy="457200"/>
            </a:xfrm>
            <a:prstGeom prst="righ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6" name="Right Brace 15"/>
            <p:cNvSpPr/>
            <p:nvPr/>
          </p:nvSpPr>
          <p:spPr bwMode="auto">
            <a:xfrm>
              <a:off x="6838826" y="3844925"/>
              <a:ext cx="158741" cy="762000"/>
            </a:xfrm>
            <a:prstGeom prst="rightBrac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2248" name="TextBox 25"/>
            <p:cNvSpPr txBox="1">
              <a:spLocks noChangeArrowheads="1"/>
            </p:cNvSpPr>
            <p:nvPr/>
          </p:nvSpPr>
          <p:spPr bwMode="auto">
            <a:xfrm>
              <a:off x="6219198" y="4046620"/>
              <a:ext cx="857256" cy="369332"/>
            </a:xfrm>
            <a:prstGeom prst="rect">
              <a:avLst/>
            </a:prstGeom>
            <a:noFill/>
            <a:ln w="9525">
              <a:noFill/>
              <a:miter lim="800000"/>
              <a:headEnd/>
              <a:tailEnd/>
            </a:ln>
          </p:spPr>
          <p:txBody>
            <a:bodyPr>
              <a:spAutoFit/>
            </a:bodyPr>
            <a:lstStyle/>
            <a:p>
              <a:r>
                <a:rPr lang="en-US">
                  <a:latin typeface="Berlin Sans FB" pitchFamily="34" charset="0"/>
                </a:rPr>
                <a:t>x  100</a:t>
              </a:r>
            </a:p>
          </p:txBody>
        </p:sp>
        <p:sp>
          <p:nvSpPr>
            <p:cNvPr id="52249" name="TextBox 26"/>
            <p:cNvSpPr txBox="1">
              <a:spLocks noChangeArrowheads="1"/>
            </p:cNvSpPr>
            <p:nvPr/>
          </p:nvSpPr>
          <p:spPr bwMode="auto">
            <a:xfrm>
              <a:off x="7061010" y="4045286"/>
              <a:ext cx="857256" cy="369332"/>
            </a:xfrm>
            <a:prstGeom prst="rect">
              <a:avLst/>
            </a:prstGeom>
            <a:noFill/>
            <a:ln w="9525">
              <a:noFill/>
              <a:miter lim="800000"/>
              <a:headEnd/>
              <a:tailEnd/>
            </a:ln>
          </p:spPr>
          <p:txBody>
            <a:bodyPr>
              <a:spAutoFit/>
            </a:bodyPr>
            <a:lstStyle/>
            <a:p>
              <a:r>
                <a:rPr lang="en-US">
                  <a:latin typeface="Berlin Sans FB" pitchFamily="34" charset="0"/>
                </a:rPr>
                <a:t>-  100</a:t>
              </a:r>
            </a:p>
          </p:txBody>
        </p:sp>
        <p:sp>
          <p:nvSpPr>
            <p:cNvPr id="52250" name="TextBox 27"/>
            <p:cNvSpPr txBox="1">
              <a:spLocks noChangeArrowheads="1"/>
            </p:cNvSpPr>
            <p:nvPr/>
          </p:nvSpPr>
          <p:spPr bwMode="auto">
            <a:xfrm>
              <a:off x="882856" y="4023050"/>
              <a:ext cx="725700" cy="369332"/>
            </a:xfrm>
            <a:prstGeom prst="rect">
              <a:avLst/>
            </a:prstGeom>
            <a:noFill/>
            <a:ln w="9525">
              <a:noFill/>
              <a:miter lim="800000"/>
              <a:headEnd/>
              <a:tailEnd/>
            </a:ln>
          </p:spPr>
          <p:txBody>
            <a:bodyPr>
              <a:spAutoFit/>
            </a:bodyPr>
            <a:lstStyle/>
            <a:p>
              <a:r>
                <a:rPr lang="en-US">
                  <a:latin typeface="Berlin Sans FB" pitchFamily="34" charset="0"/>
                </a:rPr>
                <a:t>76  -</a:t>
              </a:r>
            </a:p>
          </p:txBody>
        </p:sp>
      </p:grpSp>
      <p:grpSp>
        <p:nvGrpSpPr>
          <p:cNvPr id="52236" name="Group 31"/>
          <p:cNvGrpSpPr>
            <a:grpSpLocks/>
          </p:cNvGrpSpPr>
          <p:nvPr/>
        </p:nvGrpSpPr>
        <p:grpSpPr bwMode="auto">
          <a:xfrm>
            <a:off x="971550" y="5286375"/>
            <a:ext cx="5029200" cy="914400"/>
            <a:chOff x="971072" y="5286388"/>
            <a:chExt cx="5029688" cy="914400"/>
          </a:xfrm>
        </p:grpSpPr>
        <p:grpSp>
          <p:nvGrpSpPr>
            <p:cNvPr id="52237" name="Group 22"/>
            <p:cNvGrpSpPr>
              <a:grpSpLocks/>
            </p:cNvGrpSpPr>
            <p:nvPr/>
          </p:nvGrpSpPr>
          <p:grpSpPr bwMode="auto">
            <a:xfrm>
              <a:off x="971072" y="5286388"/>
              <a:ext cx="5029688" cy="914400"/>
              <a:chOff x="1246838" y="5286388"/>
              <a:chExt cx="7000924" cy="914400"/>
            </a:xfrm>
          </p:grpSpPr>
          <p:sp>
            <p:nvSpPr>
              <p:cNvPr id="19" name="Rectangle 18"/>
              <p:cNvSpPr/>
              <p:nvPr/>
            </p:nvSpPr>
            <p:spPr bwMode="auto">
              <a:xfrm>
                <a:off x="1246838" y="5286388"/>
                <a:ext cx="7000924" cy="914400"/>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algn="just">
                  <a:defRPr/>
                </a:pPr>
                <a:r>
                  <a:rPr lang="en-US" dirty="0">
                    <a:solidFill>
                      <a:schemeClr val="tx1"/>
                    </a:solidFill>
                    <a:latin typeface="Berlin Sans FB" pitchFamily="34" charset="0"/>
                  </a:rPr>
                  <a:t>                    </a:t>
                </a:r>
                <a:r>
                  <a:rPr lang="id-ID" u="sng" dirty="0">
                    <a:solidFill>
                      <a:schemeClr val="tx1"/>
                    </a:solidFill>
                    <a:latin typeface="Berlin Sans FB" pitchFamily="34" charset="0"/>
                  </a:rPr>
                  <a:t>Realisasi Biaya (RB)</a:t>
                </a:r>
                <a:endParaRPr lang="en-US" dirty="0">
                  <a:solidFill>
                    <a:schemeClr val="tx1"/>
                  </a:solidFill>
                  <a:latin typeface="Berlin Sans FB" pitchFamily="34" charset="0"/>
                </a:endParaRPr>
              </a:p>
              <a:p>
                <a:pPr algn="just">
                  <a:defRPr/>
                </a:pPr>
                <a:r>
                  <a:rPr lang="en-US" dirty="0">
                    <a:solidFill>
                      <a:schemeClr val="tx1"/>
                    </a:solidFill>
                    <a:latin typeface="Berlin Sans FB" pitchFamily="34" charset="0"/>
                  </a:rPr>
                  <a:t>                     </a:t>
                </a:r>
                <a:r>
                  <a:rPr lang="id-ID" dirty="0">
                    <a:solidFill>
                      <a:schemeClr val="tx1"/>
                    </a:solidFill>
                    <a:latin typeface="Berlin Sans FB" pitchFamily="34" charset="0"/>
                  </a:rPr>
                  <a:t>Target Biaya (TB)</a:t>
                </a:r>
              </a:p>
            </p:txBody>
          </p:sp>
          <p:sp>
            <p:nvSpPr>
              <p:cNvPr id="20" name="Left Bracket 19"/>
              <p:cNvSpPr/>
              <p:nvPr/>
            </p:nvSpPr>
            <p:spPr bwMode="auto">
              <a:xfrm>
                <a:off x="2804809" y="5421326"/>
                <a:ext cx="77345" cy="685800"/>
              </a:xfrm>
              <a:prstGeom prst="lef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a:solidFill>
                    <a:srgbClr val="FFFF00"/>
                  </a:solidFill>
                </a:endParaRPr>
              </a:p>
            </p:txBody>
          </p:sp>
          <p:sp>
            <p:nvSpPr>
              <p:cNvPr id="21" name="Right Bracket 20"/>
              <p:cNvSpPr/>
              <p:nvPr/>
            </p:nvSpPr>
            <p:spPr bwMode="auto">
              <a:xfrm>
                <a:off x="6924040" y="5405451"/>
                <a:ext cx="77345" cy="685800"/>
              </a:xfrm>
              <a:prstGeom prst="rightBracke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a:solidFill>
                    <a:srgbClr val="FFFF00"/>
                  </a:solidFill>
                </a:endParaRPr>
              </a:p>
            </p:txBody>
          </p:sp>
        </p:grpSp>
        <p:sp>
          <p:nvSpPr>
            <p:cNvPr id="52238" name="TextBox 29"/>
            <p:cNvSpPr txBox="1">
              <a:spLocks noChangeArrowheads="1"/>
            </p:cNvSpPr>
            <p:nvPr/>
          </p:nvSpPr>
          <p:spPr bwMode="auto">
            <a:xfrm>
              <a:off x="4188046" y="5533234"/>
              <a:ext cx="1042542" cy="369332"/>
            </a:xfrm>
            <a:prstGeom prst="rect">
              <a:avLst/>
            </a:prstGeom>
            <a:noFill/>
            <a:ln w="9525">
              <a:noFill/>
              <a:miter lim="800000"/>
              <a:headEnd/>
              <a:tailEnd/>
            </a:ln>
          </p:spPr>
          <p:txBody>
            <a:bodyPr>
              <a:spAutoFit/>
            </a:bodyPr>
            <a:lstStyle/>
            <a:p>
              <a:r>
                <a:rPr lang="en-US">
                  <a:latin typeface="Berlin Sans FB" pitchFamily="34" charset="0"/>
                </a:rPr>
                <a:t>x  100 %</a:t>
              </a:r>
            </a:p>
          </p:txBody>
        </p:sp>
        <p:sp>
          <p:nvSpPr>
            <p:cNvPr id="52239" name="TextBox 30"/>
            <p:cNvSpPr txBox="1">
              <a:spLocks noChangeArrowheads="1"/>
            </p:cNvSpPr>
            <p:nvPr/>
          </p:nvSpPr>
          <p:spPr bwMode="auto">
            <a:xfrm>
              <a:off x="1024600" y="5547748"/>
              <a:ext cx="1082890" cy="369332"/>
            </a:xfrm>
            <a:prstGeom prst="rect">
              <a:avLst/>
            </a:prstGeom>
            <a:noFill/>
            <a:ln w="9525">
              <a:noFill/>
              <a:miter lim="800000"/>
              <a:headEnd/>
              <a:tailEnd/>
            </a:ln>
          </p:spPr>
          <p:txBody>
            <a:bodyPr>
              <a:spAutoFit/>
            </a:bodyPr>
            <a:lstStyle/>
            <a:p>
              <a:r>
                <a:rPr lang="en-US">
                  <a:latin typeface="Berlin Sans FB" pitchFamily="34" charset="0"/>
                </a:rPr>
                <a:t>100  %  -</a:t>
              </a: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
          <p:cNvSpPr>
            <a:spLocks noChangeArrowheads="1"/>
          </p:cNvSpPr>
          <p:nvPr/>
        </p:nvSpPr>
        <p:spPr bwMode="auto">
          <a:xfrm>
            <a:off x="4356100" y="84653"/>
            <a:ext cx="4649735" cy="307777"/>
          </a:xfrm>
          <a:prstGeom prst="rect">
            <a:avLst/>
          </a:prstGeom>
          <a:solidFill>
            <a:srgbClr val="FFFF00"/>
          </a:solidFill>
          <a:ln>
            <a:solidFill>
              <a:schemeClr val="tx1"/>
            </a:solidFill>
          </a:ln>
        </p:spPr>
        <p:txBody>
          <a:bodyPr wrap="square" anchor="ctr">
            <a:spAutoFit/>
          </a:bodyPr>
          <a:lstStyle/>
          <a:p>
            <a:pPr algn="ctr"/>
            <a:r>
              <a:rPr lang="id-ID" sz="1400" b="1" dirty="0" smtClean="0">
                <a:latin typeface="Arial Rounded MT Bold" pitchFamily="34" charset="0"/>
                <a:cs typeface="Times New Roman" pitchFamily="18" charset="0"/>
              </a:rPr>
              <a:t>CARA PENGHITUNGAN  DALAM PENILAIAN SKP</a:t>
            </a:r>
            <a:endParaRPr lang="en-US" sz="1400" dirty="0">
              <a:latin typeface="Arial Rounded MT Bold" pitchFamily="34" charset="0"/>
            </a:endParaRPr>
          </a:p>
        </p:txBody>
      </p:sp>
      <p:graphicFrame>
        <p:nvGraphicFramePr>
          <p:cNvPr id="10469" name="Group 229"/>
          <p:cNvGraphicFramePr>
            <a:graphicFrameLocks noGrp="1"/>
          </p:cNvGraphicFramePr>
          <p:nvPr>
            <p:extLst>
              <p:ext uri="{D42A27DB-BD31-4B8C-83A1-F6EECF244321}">
                <p14:modId xmlns="" xmlns:p14="http://schemas.microsoft.com/office/powerpoint/2010/main" val="3899370989"/>
              </p:ext>
            </p:extLst>
          </p:nvPr>
        </p:nvGraphicFramePr>
        <p:xfrm>
          <a:off x="68897" y="521970"/>
          <a:ext cx="8964613" cy="1757680"/>
        </p:xfrm>
        <a:graphic>
          <a:graphicData uri="http://schemas.openxmlformats.org/drawingml/2006/table">
            <a:tbl>
              <a:tblPr/>
              <a:tblGrid>
                <a:gridCol w="479425"/>
                <a:gridCol w="1863438"/>
                <a:gridCol w="396210"/>
                <a:gridCol w="562927"/>
                <a:gridCol w="591503"/>
                <a:gridCol w="457200"/>
                <a:gridCol w="381000"/>
                <a:gridCol w="347464"/>
                <a:gridCol w="566936"/>
                <a:gridCol w="457200"/>
                <a:gridCol w="402371"/>
                <a:gridCol w="445701"/>
                <a:gridCol w="1285528"/>
                <a:gridCol w="727710"/>
              </a:tblGrid>
              <a:tr h="243840">
                <a:tc rowSpan="2">
                  <a:txBody>
                    <a:bodyPr/>
                    <a:lstStyle/>
                    <a:p>
                      <a:pPr marL="0" marR="0" lvl="0" indent="0" algn="ctr" defTabSz="914400" rtl="0" eaLnBrk="1" fontAlgn="base" latinLnBrk="0" hangingPunct="1">
                        <a:lnSpc>
                          <a:spcPts val="1000"/>
                        </a:lnSpc>
                        <a:spcBef>
                          <a:spcPts val="0"/>
                        </a:spcBef>
                        <a:spcAft>
                          <a:spcPct val="0"/>
                        </a:spcAft>
                        <a:buClrTx/>
                        <a:buSzTx/>
                        <a:buFontTx/>
                        <a:buNone/>
                        <a:tabLst/>
                      </a:pPr>
                      <a:endParaRPr kumimoji="0" lang="id-ID" sz="1000" b="1" i="0" u="none" strike="noStrike" cap="none" normalizeH="0" baseline="0" dirty="0" smtClean="0">
                        <a:ln>
                          <a:noFill/>
                        </a:ln>
                        <a:solidFill>
                          <a:schemeClr val="tx1"/>
                        </a:solidFill>
                        <a:effectLst/>
                        <a:latin typeface="Arial Narrow" pitchFamily="34" charset="0"/>
                        <a:cs typeface="Times New Roman" pitchFamily="18" charset="0"/>
                      </a:endParaRPr>
                    </a:p>
                    <a:p>
                      <a:pPr marL="0" marR="0" lvl="0" indent="0" algn="ctr" defTabSz="914400" rtl="0" eaLnBrk="0" fontAlgn="base" latinLnBrk="0" hangingPunct="0">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NO</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I. Kegiatan Tugas Pokok Jabatan</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AK</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TARGET</a:t>
                      </a:r>
                      <a:endParaRPr kumimoji="0" lang="id-ID" sz="14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Arial Narrow" pitchFamily="34" charset="0"/>
                          <a:cs typeface="Times New Roman" pitchFamily="18" charset="0"/>
                        </a:rPr>
                        <a:t>AK</a:t>
                      </a:r>
                      <a:endParaRPr kumimoji="0" lang="id-ID" sz="12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REALISASI</a:t>
                      </a:r>
                      <a:endParaRPr kumimoji="0" lang="id-ID" sz="14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PENGHITUNGAN</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NILAI</a:t>
                      </a:r>
                    </a:p>
                    <a:p>
                      <a:pPr marL="0" marR="0" lvl="0" indent="0" algn="ctr" defTabSz="914400" rtl="0" eaLnBrk="0" fontAlgn="base" latinLnBrk="0" hangingPunct="0">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CAPAIAN</a:t>
                      </a:r>
                    </a:p>
                    <a:p>
                      <a:pPr marL="0" marR="0" lvl="0" indent="0" algn="ctr" defTabSz="914400" rtl="0" eaLnBrk="0" fontAlgn="base" latinLnBrk="0" hangingPunct="0">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SKP</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35280">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Kuant/ output</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Kual/ Mutu</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Watku</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Biaya</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vMerge="1">
                  <a:txBody>
                    <a:bodyPr/>
                    <a:lstStyle/>
                    <a:p>
                      <a:endParaRPr lang="id-ID"/>
                    </a:p>
                  </a:txBody>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Kuant/ output</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Kual/ Mutu</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Waktu</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Biaya</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vMerge="1">
                  <a:txBody>
                    <a:bodyPr/>
                    <a:lstStyle/>
                    <a:p>
                      <a:endParaRPr lang="id-ID"/>
                    </a:p>
                  </a:txBody>
                  <a:tcPr/>
                </a:tc>
                <a:tc vMerge="1">
                  <a:txBody>
                    <a:bodyPr/>
                    <a:lstStyle/>
                    <a:p>
                      <a:endParaRPr lang="id-ID"/>
                    </a:p>
                  </a:txBody>
                  <a:tcPr/>
                </a:tc>
              </a:tr>
              <a:tr h="182880">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1</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2</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3</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4</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5</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6</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7</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8</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9</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10</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11</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12</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smtClean="0">
                          <a:ln>
                            <a:noFill/>
                          </a:ln>
                          <a:solidFill>
                            <a:schemeClr val="tx1"/>
                          </a:solidFill>
                          <a:effectLst/>
                          <a:latin typeface="Arial Narrow" pitchFamily="34" charset="0"/>
                          <a:cs typeface="Times New Roman" pitchFamily="18" charset="0"/>
                        </a:rPr>
                        <a:t>13</a:t>
                      </a:r>
                      <a:endParaRPr kumimoji="0" lang="id-ID" sz="1000" b="1" i="0" u="none" strike="noStrike" cap="none" normalizeH="0" baseline="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14</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444183">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1</a:t>
                      </a:r>
                      <a:endParaRPr kumimoji="0" lang="id-ID" sz="1000" b="1"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Arial" charset="0"/>
                          <a:cs typeface="Times New Roman" pitchFamily="18" charset="0"/>
                        </a:rPr>
                        <a:t>Menetapkan persetujuan kenaikan pangkat gol.ruang III/d ke bawah</a:t>
                      </a:r>
                    </a:p>
                    <a:p>
                      <a:pPr marL="0" marR="0" lvl="0" indent="0" algn="l" defTabSz="914400" rtl="0" eaLnBrk="1" fontAlgn="base" latinLnBrk="0" hangingPunct="1">
                        <a:lnSpc>
                          <a:spcPts val="1000"/>
                        </a:lnSpc>
                        <a:spcBef>
                          <a:spcPts val="0"/>
                        </a:spcBef>
                        <a:spcAft>
                          <a:spcPct val="0"/>
                        </a:spcAft>
                        <a:buClrTx/>
                        <a:buSzTx/>
                        <a:buFontTx/>
                        <a:buNone/>
                        <a:tabLst/>
                      </a:pPr>
                      <a:endParaRPr kumimoji="0" lang="id-ID" sz="1000" b="1" i="0" u="none" strike="noStrike" cap="none" normalizeH="0" baseline="0" dirty="0" smtClean="0">
                        <a:ln>
                          <a:noFill/>
                        </a:ln>
                        <a:solidFill>
                          <a:schemeClr val="tx1"/>
                        </a:solidFill>
                        <a:effectLst/>
                        <a:latin typeface="Arial Narrow" pitchFamily="34"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29, 75</a:t>
                      </a:r>
                      <a:endParaRPr kumimoji="0" lang="id-ID" sz="11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ea typeface="Times New Roman" pitchFamily="18" charset="0"/>
                          <a:cs typeface="Arial" charset="0"/>
                        </a:rPr>
                        <a:t>2 lap</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cs typeface="Times New Roman" pitchFamily="18" charset="0"/>
                        </a:rPr>
                        <a:t>100</a:t>
                      </a:r>
                      <a:endParaRPr kumimoji="0" lang="id-ID" sz="16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cs typeface="Times New Roman" pitchFamily="18" charset="0"/>
                        </a:rPr>
                        <a:t>12</a:t>
                      </a:r>
                      <a:endParaRPr kumimoji="0" lang="id-ID" sz="16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cs typeface="Times New Roman" pitchFamily="18" charset="0"/>
                        </a:rPr>
                        <a:t>-</a:t>
                      </a:r>
                      <a:endParaRPr kumimoji="0" lang="id-ID" sz="10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2</a:t>
                      </a:r>
                      <a:r>
                        <a:rPr kumimoji="0" lang="id-ID" sz="1100" b="1" i="0" u="none" strike="noStrike" cap="none" normalizeH="0" baseline="0" dirty="0" smtClean="0">
                          <a:ln>
                            <a:noFill/>
                          </a:ln>
                          <a:solidFill>
                            <a:schemeClr val="tx1"/>
                          </a:solidFill>
                          <a:effectLst/>
                          <a:latin typeface="Arial Narrow" pitchFamily="34" charset="0"/>
                          <a:cs typeface="+mn-cs"/>
                        </a:rPr>
                        <a:t>9,75</a:t>
                      </a:r>
                      <a:endParaRPr kumimoji="0" lang="id-ID" sz="11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ea typeface="Times New Roman" pitchFamily="18" charset="0"/>
                          <a:cs typeface="Arial" charset="0"/>
                        </a:rPr>
                        <a:t>2 lap</a:t>
                      </a:r>
                      <a:endParaRPr kumimoji="0" lang="id-ID" sz="1000" b="1" i="0" u="none" strike="noStrike" cap="none" normalizeH="0" baseline="0" dirty="0" smtClean="0">
                        <a:ln>
                          <a:noFill/>
                        </a:ln>
                        <a:solidFill>
                          <a:schemeClr val="tx1"/>
                        </a:solidFill>
                        <a:effectLst/>
                        <a:latin typeface="Arial Narrow" pitchFamily="34" charset="0"/>
                        <a:ea typeface="Times New Roman" pitchFamily="18"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cs typeface="Times New Roman" pitchFamily="18" charset="0"/>
                        </a:rPr>
                        <a:t>85</a:t>
                      </a:r>
                      <a:endParaRPr kumimoji="0" lang="id-ID" sz="16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cs typeface="Times New Roman" pitchFamily="18" charset="0"/>
                        </a:rPr>
                        <a:t>12</a:t>
                      </a:r>
                      <a:endParaRPr kumimoji="0" lang="id-ID" sz="16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000" b="1" i="0" u="none" strike="noStrike" cap="none" normalizeH="0" baseline="0" dirty="0" smtClean="0">
                          <a:ln>
                            <a:noFill/>
                          </a:ln>
                          <a:solidFill>
                            <a:schemeClr val="tx1"/>
                          </a:solidFill>
                          <a:effectLst/>
                          <a:latin typeface="Arial Narrow" pitchFamily="34" charset="0"/>
                          <a:ea typeface="Times New Roman" pitchFamily="18" charset="0"/>
                          <a:cs typeface="Arial"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261</a:t>
                      </a:r>
                      <a:endParaRPr kumimoji="0" lang="en-AU" sz="1400" b="1" i="0" u="none" strike="noStrike" cap="none" normalizeH="0" baseline="0" dirty="0" smtClean="0">
                        <a:ln>
                          <a:noFill/>
                        </a:ln>
                        <a:solidFill>
                          <a:schemeClr val="tx1"/>
                        </a:solidFill>
                        <a:effectLst/>
                        <a:latin typeface="Arial Narrow" pitchFamily="34" charset="0"/>
                        <a:cs typeface="Times New Roman" pitchFamily="18" charset="0"/>
                      </a:endParaRPr>
                    </a:p>
                    <a:p>
                      <a:pPr marL="0" marR="0" lvl="0" indent="0" algn="ctr" defTabSz="914400" rtl="0" eaLnBrk="1" fontAlgn="base" latinLnBrk="0" hangingPunct="1">
                        <a:lnSpc>
                          <a:spcPts val="1000"/>
                        </a:lnSpc>
                        <a:spcBef>
                          <a:spcPts val="0"/>
                        </a:spcBef>
                        <a:spcAft>
                          <a:spcPct val="0"/>
                        </a:spcAft>
                        <a:buClrTx/>
                        <a:buSzTx/>
                        <a:buFontTx/>
                        <a:buNone/>
                        <a:tabLst/>
                      </a:pPr>
                      <a:endParaRPr kumimoji="0" lang="en-AU" sz="1000" b="1" i="0" u="none" strike="noStrike" cap="none" normalizeH="0" baseline="0" dirty="0" smtClean="0">
                        <a:ln>
                          <a:noFill/>
                        </a:ln>
                        <a:solidFill>
                          <a:schemeClr val="tx1"/>
                        </a:solidFill>
                        <a:effectLst/>
                        <a:latin typeface="Arial Narrow" pitchFamily="34" charset="0"/>
                        <a:cs typeface="Times New Roman" pitchFamily="18" charset="0"/>
                      </a:endParaRPr>
                    </a:p>
                    <a:p>
                      <a:pPr marL="0" marR="0" lvl="0" indent="0" algn="ctr" defTabSz="914400" rtl="0" eaLnBrk="1" fontAlgn="base" latinLnBrk="0" hangingPunct="1">
                        <a:lnSpc>
                          <a:spcPts val="1000"/>
                        </a:lnSpc>
                        <a:spcBef>
                          <a:spcPts val="0"/>
                        </a:spcBef>
                        <a:spcAft>
                          <a:spcPct val="0"/>
                        </a:spcAft>
                        <a:buClrTx/>
                        <a:buSzTx/>
                        <a:buFontTx/>
                        <a:buNone/>
                        <a:tabLst/>
                      </a:pPr>
                      <a:r>
                        <a:rPr kumimoji="0" lang="en-AU" sz="1400" b="1" i="0" u="none" strike="noStrike" cap="none" normalizeH="0" baseline="0" dirty="0" smtClean="0">
                          <a:ln>
                            <a:noFill/>
                          </a:ln>
                          <a:solidFill>
                            <a:schemeClr val="tx1"/>
                          </a:solidFill>
                          <a:effectLst/>
                          <a:latin typeface="Arial Narrow" pitchFamily="34" charset="0"/>
                          <a:cs typeface="Times New Roman" pitchFamily="18" charset="0"/>
                        </a:rPr>
                        <a:t>(</a:t>
                      </a: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 </a:t>
                      </a:r>
                      <a:r>
                        <a:rPr kumimoji="0" lang="en-AU" sz="1400" b="1" i="0" u="none" strike="noStrike" cap="none" normalizeH="0" baseline="0" dirty="0" smtClean="0">
                          <a:ln>
                            <a:noFill/>
                          </a:ln>
                          <a:solidFill>
                            <a:schemeClr val="tx1"/>
                          </a:solidFill>
                          <a:effectLst/>
                          <a:latin typeface="Arial Narrow" pitchFamily="34" charset="0"/>
                          <a:cs typeface="Times New Roman" pitchFamily="18" charset="0"/>
                        </a:rPr>
                        <a:t>100</a:t>
                      </a: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 </a:t>
                      </a:r>
                      <a:r>
                        <a:rPr kumimoji="0" lang="en-AU" sz="1400" b="1" i="0" u="none" strike="noStrike" cap="none" normalizeH="0" baseline="0" dirty="0" smtClean="0">
                          <a:ln>
                            <a:noFill/>
                          </a:ln>
                          <a:solidFill>
                            <a:schemeClr val="tx1"/>
                          </a:solidFill>
                          <a:effectLst/>
                          <a:latin typeface="Arial Narrow" pitchFamily="34" charset="0"/>
                          <a:cs typeface="Times New Roman" pitchFamily="18" charset="0"/>
                        </a:rPr>
                        <a:t>+</a:t>
                      </a: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 </a:t>
                      </a:r>
                      <a:r>
                        <a:rPr kumimoji="0" lang="en-AU" sz="1400" b="1" i="0" u="none" strike="noStrike" cap="none" normalizeH="0" baseline="0" dirty="0" smtClean="0">
                          <a:ln>
                            <a:noFill/>
                          </a:ln>
                          <a:solidFill>
                            <a:schemeClr val="tx1"/>
                          </a:solidFill>
                          <a:effectLst/>
                          <a:latin typeface="Arial Narrow" pitchFamily="34" charset="0"/>
                          <a:cs typeface="Times New Roman" pitchFamily="18" charset="0"/>
                        </a:rPr>
                        <a:t>85</a:t>
                      </a: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 </a:t>
                      </a:r>
                      <a:r>
                        <a:rPr kumimoji="0" lang="en-AU" sz="1400" b="1" i="0" u="none" strike="noStrike" cap="none" normalizeH="0" baseline="0" dirty="0" smtClean="0">
                          <a:ln>
                            <a:noFill/>
                          </a:ln>
                          <a:solidFill>
                            <a:schemeClr val="tx1"/>
                          </a:solidFill>
                          <a:effectLst/>
                          <a:latin typeface="Arial Narrow" pitchFamily="34" charset="0"/>
                          <a:cs typeface="Times New Roman" pitchFamily="18" charset="0"/>
                        </a:rPr>
                        <a:t>+</a:t>
                      </a:r>
                      <a:r>
                        <a:rPr kumimoji="0" lang="id-ID" sz="1400" b="1" i="0" u="none" strike="noStrike" cap="none" normalizeH="0" baseline="0" dirty="0" smtClean="0">
                          <a:ln>
                            <a:noFill/>
                          </a:ln>
                          <a:solidFill>
                            <a:schemeClr val="tx1"/>
                          </a:solidFill>
                          <a:effectLst/>
                          <a:latin typeface="Arial Narrow" pitchFamily="34" charset="0"/>
                          <a:cs typeface="Times New Roman" pitchFamily="18" charset="0"/>
                        </a:rPr>
                        <a:t> 76 </a:t>
                      </a:r>
                      <a:r>
                        <a:rPr kumimoji="0" lang="en-AU" sz="1400" b="1" i="0" u="none" strike="noStrike" cap="none" normalizeH="0" baseline="0" dirty="0" smtClean="0">
                          <a:ln>
                            <a:noFill/>
                          </a:ln>
                          <a:solidFill>
                            <a:schemeClr val="tx1"/>
                          </a:solidFill>
                          <a:effectLst/>
                          <a:latin typeface="Arial Narrow" pitchFamily="34" charset="0"/>
                          <a:cs typeface="Times New Roman" pitchFamily="18" charset="0"/>
                        </a:rPr>
                        <a:t>)</a:t>
                      </a:r>
                      <a:endParaRPr kumimoji="0" lang="id-ID" sz="1400" b="1"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ase" latinLnBrk="0" hangingPunct="1">
                        <a:lnSpc>
                          <a:spcPts val="1000"/>
                        </a:lnSpc>
                        <a:spcBef>
                          <a:spcPts val="0"/>
                        </a:spcBef>
                        <a:spcAft>
                          <a:spcPct val="0"/>
                        </a:spcAft>
                        <a:buClrTx/>
                        <a:buSzTx/>
                        <a:buFontTx/>
                        <a:buNone/>
                        <a:tabLst/>
                      </a:pPr>
                      <a:r>
                        <a:rPr kumimoji="0" lang="id-ID" sz="1600" b="1" i="0" u="none" strike="noStrike" cap="none" normalizeH="0" baseline="0" dirty="0" smtClean="0">
                          <a:ln>
                            <a:noFill/>
                          </a:ln>
                          <a:solidFill>
                            <a:schemeClr val="tx1"/>
                          </a:solidFill>
                          <a:effectLst/>
                          <a:latin typeface="Arial Narrow" pitchFamily="34" charset="0"/>
                          <a:cs typeface="Times New Roman" pitchFamily="18" charset="0"/>
                        </a:rPr>
                        <a:t>87</a:t>
                      </a:r>
                      <a:endParaRPr kumimoji="0" lang="en-AU" sz="1600" b="1" i="0" u="none" strike="noStrike" cap="none" normalizeH="0" baseline="0" dirty="0" smtClean="0">
                        <a:ln>
                          <a:noFill/>
                        </a:ln>
                        <a:solidFill>
                          <a:schemeClr val="tx1"/>
                        </a:solidFill>
                        <a:effectLst/>
                        <a:latin typeface="Arial Narrow" pitchFamily="34" charset="0"/>
                        <a:cs typeface="Times New Roman" pitchFamily="18" charset="0"/>
                      </a:endParaRPr>
                    </a:p>
                    <a:p>
                      <a:pPr marL="0" marR="0" lvl="0" indent="0" algn="ctr" defTabSz="914400" rtl="0" eaLnBrk="1" fontAlgn="base" latinLnBrk="0" hangingPunct="1">
                        <a:lnSpc>
                          <a:spcPts val="1000"/>
                        </a:lnSpc>
                        <a:spcBef>
                          <a:spcPts val="0"/>
                        </a:spcBef>
                        <a:spcAft>
                          <a:spcPct val="0"/>
                        </a:spcAft>
                        <a:buClrTx/>
                        <a:buSzTx/>
                        <a:buFontTx/>
                        <a:buNone/>
                        <a:tabLst/>
                      </a:pPr>
                      <a:endParaRPr kumimoji="0" lang="en-AU"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
        <p:nvSpPr>
          <p:cNvPr id="32945" name="Text Box 1057"/>
          <p:cNvSpPr txBox="1">
            <a:spLocks noChangeArrowheads="1"/>
          </p:cNvSpPr>
          <p:nvPr/>
        </p:nvSpPr>
        <p:spPr bwMode="auto">
          <a:xfrm>
            <a:off x="-20638" y="97036"/>
            <a:ext cx="43767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id-ID" sz="1400" b="1" dirty="0">
                <a:latin typeface="Arial Narrow" pitchFamily="34" charset="0"/>
              </a:rPr>
              <a:t>Jangka waktu penilaian </a:t>
            </a:r>
            <a:r>
              <a:rPr lang="id-ID" sz="1400" b="1" dirty="0" smtClean="0">
                <a:latin typeface="Arial Narrow" pitchFamily="34" charset="0"/>
              </a:rPr>
              <a:t>2 </a:t>
            </a:r>
            <a:r>
              <a:rPr lang="id-ID" sz="1400" b="1" dirty="0">
                <a:latin typeface="Arial Narrow" pitchFamily="34" charset="0"/>
              </a:rPr>
              <a:t>Januari s/d 31 Desember </a:t>
            </a:r>
            <a:r>
              <a:rPr lang="id-ID" sz="1400" b="1" dirty="0" smtClean="0">
                <a:latin typeface="Arial Narrow" pitchFamily="34" charset="0"/>
              </a:rPr>
              <a:t>2014</a:t>
            </a:r>
            <a:endParaRPr lang="id-ID" sz="1400" b="1" dirty="0">
              <a:latin typeface="Arial Narrow" pitchFamily="34" charset="0"/>
            </a:endParaRPr>
          </a:p>
        </p:txBody>
      </p:sp>
      <p:sp>
        <p:nvSpPr>
          <p:cNvPr id="7" name="TextBox 6"/>
          <p:cNvSpPr txBox="1"/>
          <p:nvPr/>
        </p:nvSpPr>
        <p:spPr>
          <a:xfrm>
            <a:off x="4304777" y="2438400"/>
            <a:ext cx="1905000"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a:solidFill>
                  <a:schemeClr val="bg1"/>
                </a:solidFill>
              </a:rPr>
              <a:t> </a:t>
            </a:r>
            <a:r>
              <a:rPr lang="id-ID" sz="1400" b="1" u="sng" dirty="0" smtClean="0">
                <a:solidFill>
                  <a:schemeClr val="bg1"/>
                </a:solidFill>
              </a:rPr>
              <a:t>2   </a:t>
            </a:r>
          </a:p>
          <a:p>
            <a:r>
              <a:rPr lang="id-ID" sz="1400" b="1" dirty="0" smtClean="0">
                <a:solidFill>
                  <a:schemeClr val="bg1"/>
                </a:solidFill>
              </a:rPr>
              <a:t>   2</a:t>
            </a:r>
            <a:endParaRPr lang="id-ID" b="1" dirty="0">
              <a:solidFill>
                <a:schemeClr val="bg1"/>
              </a:solidFill>
            </a:endParaRPr>
          </a:p>
        </p:txBody>
      </p:sp>
      <p:sp>
        <p:nvSpPr>
          <p:cNvPr id="8" name="TextBox 7"/>
          <p:cNvSpPr txBox="1"/>
          <p:nvPr/>
        </p:nvSpPr>
        <p:spPr>
          <a:xfrm>
            <a:off x="4716016" y="2564904"/>
            <a:ext cx="1167813" cy="307777"/>
          </a:xfrm>
          <a:prstGeom prst="rect">
            <a:avLst/>
          </a:prstGeom>
          <a:solidFill>
            <a:srgbClr val="000066"/>
          </a:solidFill>
          <a:ln>
            <a:solidFill>
              <a:srgbClr val="000066"/>
            </a:solidFill>
          </a:ln>
        </p:spPr>
        <p:txBody>
          <a:bodyPr wrap="square" rtlCol="0">
            <a:spAutoFit/>
          </a:bodyPr>
          <a:lstStyle/>
          <a:p>
            <a:r>
              <a:rPr lang="id-ID" sz="1400" b="1" dirty="0" smtClean="0">
                <a:solidFill>
                  <a:schemeClr val="bg1"/>
                </a:solidFill>
              </a:rPr>
              <a:t>x 100 = </a:t>
            </a:r>
            <a:r>
              <a:rPr lang="id-ID" sz="1400" b="1" dirty="0" smtClean="0">
                <a:solidFill>
                  <a:srgbClr val="66FF33"/>
                </a:solidFill>
              </a:rPr>
              <a:t>100</a:t>
            </a:r>
            <a:endParaRPr lang="id-ID" b="1" dirty="0">
              <a:solidFill>
                <a:srgbClr val="66FF33"/>
              </a:solidFill>
            </a:endParaRPr>
          </a:p>
        </p:txBody>
      </p:sp>
      <p:cxnSp>
        <p:nvCxnSpPr>
          <p:cNvPr id="9" name="Straight Arrow Connector 8"/>
          <p:cNvCxnSpPr/>
          <p:nvPr/>
        </p:nvCxnSpPr>
        <p:spPr>
          <a:xfrm flipH="1">
            <a:off x="5940152" y="2002108"/>
            <a:ext cx="1368152" cy="6663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07230" y="3627567"/>
            <a:ext cx="1905000"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smtClean="0">
                <a:solidFill>
                  <a:schemeClr val="bg1"/>
                </a:solidFill>
              </a:rPr>
              <a:t>85  </a:t>
            </a:r>
          </a:p>
          <a:p>
            <a:r>
              <a:rPr lang="id-ID" sz="1400" b="1" dirty="0" smtClean="0">
                <a:solidFill>
                  <a:schemeClr val="bg1"/>
                </a:solidFill>
              </a:rPr>
              <a:t>  100</a:t>
            </a:r>
            <a:endParaRPr lang="id-ID" b="1" dirty="0">
              <a:solidFill>
                <a:schemeClr val="bg1"/>
              </a:solidFill>
            </a:endParaRPr>
          </a:p>
        </p:txBody>
      </p:sp>
      <p:sp>
        <p:nvSpPr>
          <p:cNvPr id="13" name="TextBox 12"/>
          <p:cNvSpPr txBox="1"/>
          <p:nvPr/>
        </p:nvSpPr>
        <p:spPr>
          <a:xfrm>
            <a:off x="5029200" y="3703320"/>
            <a:ext cx="1167813" cy="307777"/>
          </a:xfrm>
          <a:prstGeom prst="rect">
            <a:avLst/>
          </a:prstGeom>
          <a:solidFill>
            <a:srgbClr val="000066"/>
          </a:solidFill>
          <a:ln>
            <a:solidFill>
              <a:srgbClr val="000066"/>
            </a:solidFill>
          </a:ln>
        </p:spPr>
        <p:txBody>
          <a:bodyPr wrap="square" rtlCol="0">
            <a:spAutoFit/>
          </a:bodyPr>
          <a:lstStyle/>
          <a:p>
            <a:r>
              <a:rPr lang="id-ID" sz="1400" b="1" dirty="0" smtClean="0">
                <a:solidFill>
                  <a:schemeClr val="bg1"/>
                </a:solidFill>
              </a:rPr>
              <a:t>x 100 =  </a:t>
            </a:r>
            <a:r>
              <a:rPr lang="id-ID" sz="1400" b="1" dirty="0" smtClean="0">
                <a:solidFill>
                  <a:srgbClr val="66FF33"/>
                </a:solidFill>
              </a:rPr>
              <a:t>85</a:t>
            </a:r>
            <a:endParaRPr lang="id-ID" b="1" dirty="0">
              <a:solidFill>
                <a:srgbClr val="66FF33"/>
              </a:solidFill>
            </a:endParaRPr>
          </a:p>
        </p:txBody>
      </p:sp>
      <p:cxnSp>
        <p:nvCxnSpPr>
          <p:cNvPr id="14" name="Straight Arrow Connector 13"/>
          <p:cNvCxnSpPr/>
          <p:nvPr/>
        </p:nvCxnSpPr>
        <p:spPr>
          <a:xfrm rot="5400000">
            <a:off x="6042631" y="2115391"/>
            <a:ext cx="1779158" cy="155259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553200" y="4038600"/>
            <a:ext cx="2050240"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smtClean="0">
                <a:solidFill>
                  <a:schemeClr val="bg1"/>
                </a:solidFill>
              </a:rPr>
              <a:t>(1,76 x 12 ) </a:t>
            </a:r>
            <a:r>
              <a:rPr lang="id-ID" sz="1400" b="1" u="sng" dirty="0">
                <a:solidFill>
                  <a:schemeClr val="bg1"/>
                </a:solidFill>
              </a:rPr>
              <a:t>– </a:t>
            </a:r>
            <a:r>
              <a:rPr lang="id-ID" sz="1400" b="1" u="sng" dirty="0" smtClean="0">
                <a:solidFill>
                  <a:schemeClr val="bg1"/>
                </a:solidFill>
              </a:rPr>
              <a:t>12</a:t>
            </a:r>
            <a:r>
              <a:rPr lang="id-ID" sz="1400" b="1" dirty="0" smtClean="0">
                <a:solidFill>
                  <a:schemeClr val="bg1"/>
                </a:solidFill>
              </a:rPr>
              <a:t> x 100    </a:t>
            </a:r>
          </a:p>
          <a:p>
            <a:r>
              <a:rPr lang="id-ID" sz="1400" b="1" dirty="0" smtClean="0">
                <a:solidFill>
                  <a:schemeClr val="bg1"/>
                </a:solidFill>
              </a:rPr>
              <a:t>             12</a:t>
            </a:r>
            <a:endParaRPr lang="id-ID" b="1" dirty="0">
              <a:solidFill>
                <a:schemeClr val="bg1"/>
              </a:solidFill>
            </a:endParaRPr>
          </a:p>
        </p:txBody>
      </p:sp>
      <p:sp>
        <p:nvSpPr>
          <p:cNvPr id="18" name="TextBox 17"/>
          <p:cNvSpPr txBox="1"/>
          <p:nvPr/>
        </p:nvSpPr>
        <p:spPr>
          <a:xfrm>
            <a:off x="6560820" y="4629150"/>
            <a:ext cx="1668780"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smtClean="0">
                <a:solidFill>
                  <a:schemeClr val="bg1"/>
                </a:solidFill>
              </a:rPr>
              <a:t>21,12 – 12</a:t>
            </a:r>
            <a:r>
              <a:rPr lang="id-ID" sz="1400" b="1" dirty="0" smtClean="0">
                <a:solidFill>
                  <a:schemeClr val="bg1"/>
                </a:solidFill>
              </a:rPr>
              <a:t> x 100 </a:t>
            </a:r>
          </a:p>
          <a:p>
            <a:r>
              <a:rPr lang="id-ID" sz="1400" b="1" dirty="0" smtClean="0">
                <a:solidFill>
                  <a:schemeClr val="bg1"/>
                </a:solidFill>
              </a:rPr>
              <a:t>         12</a:t>
            </a:r>
            <a:endParaRPr lang="id-ID" b="1" dirty="0">
              <a:solidFill>
                <a:schemeClr val="bg1"/>
              </a:solidFill>
            </a:endParaRPr>
          </a:p>
        </p:txBody>
      </p:sp>
      <p:sp>
        <p:nvSpPr>
          <p:cNvPr id="19" name="TextBox 18"/>
          <p:cNvSpPr txBox="1"/>
          <p:nvPr/>
        </p:nvSpPr>
        <p:spPr>
          <a:xfrm>
            <a:off x="6564630" y="5204460"/>
            <a:ext cx="1219692"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smtClean="0">
                <a:solidFill>
                  <a:schemeClr val="bg1"/>
                </a:solidFill>
              </a:rPr>
              <a:t>9,12</a:t>
            </a:r>
            <a:r>
              <a:rPr lang="id-ID" sz="1400" b="1" dirty="0" smtClean="0">
                <a:solidFill>
                  <a:schemeClr val="bg1"/>
                </a:solidFill>
              </a:rPr>
              <a:t> x 100</a:t>
            </a:r>
          </a:p>
          <a:p>
            <a:r>
              <a:rPr lang="id-ID" sz="1400" b="1" dirty="0" smtClean="0">
                <a:solidFill>
                  <a:schemeClr val="bg1"/>
                </a:solidFill>
              </a:rPr>
              <a:t>   12</a:t>
            </a:r>
            <a:endParaRPr lang="id-ID" b="1" dirty="0">
              <a:solidFill>
                <a:schemeClr val="bg1"/>
              </a:solidFill>
            </a:endParaRPr>
          </a:p>
        </p:txBody>
      </p:sp>
      <p:sp>
        <p:nvSpPr>
          <p:cNvPr id="20" name="TextBox 19"/>
          <p:cNvSpPr txBox="1"/>
          <p:nvPr/>
        </p:nvSpPr>
        <p:spPr>
          <a:xfrm>
            <a:off x="6564630" y="5756910"/>
            <a:ext cx="1650708" cy="338554"/>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0,76 x 100   =  </a:t>
            </a:r>
            <a:r>
              <a:rPr lang="id-ID" sz="1600" b="1" dirty="0" smtClean="0">
                <a:solidFill>
                  <a:srgbClr val="66FF33"/>
                </a:solidFill>
              </a:rPr>
              <a:t>76</a:t>
            </a:r>
            <a:endParaRPr lang="id-ID" sz="1600" b="1" dirty="0">
              <a:solidFill>
                <a:srgbClr val="66FF33"/>
              </a:solidFill>
            </a:endParaRPr>
          </a:p>
        </p:txBody>
      </p:sp>
      <p:sp>
        <p:nvSpPr>
          <p:cNvPr id="30" name="TextBox 29"/>
          <p:cNvSpPr txBox="1"/>
          <p:nvPr/>
        </p:nvSpPr>
        <p:spPr>
          <a:xfrm>
            <a:off x="7209043" y="2406878"/>
            <a:ext cx="1839707"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smtClean="0">
                <a:solidFill>
                  <a:schemeClr val="bg1"/>
                </a:solidFill>
              </a:rPr>
              <a:t>261</a:t>
            </a:r>
          </a:p>
          <a:p>
            <a:r>
              <a:rPr lang="id-ID" sz="1400" b="1" dirty="0" smtClean="0">
                <a:solidFill>
                  <a:schemeClr val="bg1"/>
                </a:solidFill>
              </a:rPr>
              <a:t>       3</a:t>
            </a:r>
            <a:endParaRPr lang="id-ID" b="1" dirty="0">
              <a:solidFill>
                <a:schemeClr val="bg1"/>
              </a:solidFill>
            </a:endParaRPr>
          </a:p>
        </p:txBody>
      </p:sp>
      <p:sp>
        <p:nvSpPr>
          <p:cNvPr id="31" name="TextBox 30"/>
          <p:cNvSpPr txBox="1"/>
          <p:nvPr/>
        </p:nvSpPr>
        <p:spPr>
          <a:xfrm>
            <a:off x="8102917" y="2488763"/>
            <a:ext cx="898239" cy="307777"/>
          </a:xfrm>
          <a:prstGeom prst="rect">
            <a:avLst/>
          </a:prstGeom>
          <a:solidFill>
            <a:srgbClr val="000066"/>
          </a:solidFill>
          <a:ln>
            <a:solidFill>
              <a:srgbClr val="000066"/>
            </a:solidFill>
          </a:ln>
        </p:spPr>
        <p:txBody>
          <a:bodyPr wrap="square" rtlCol="0">
            <a:spAutoFit/>
          </a:bodyPr>
          <a:lstStyle/>
          <a:p>
            <a:r>
              <a:rPr lang="id-ID" sz="1400" b="1" dirty="0">
                <a:solidFill>
                  <a:schemeClr val="bg1"/>
                </a:solidFill>
              </a:rPr>
              <a:t>=</a:t>
            </a:r>
            <a:r>
              <a:rPr lang="id-ID" sz="1400" b="1" dirty="0" smtClean="0">
                <a:solidFill>
                  <a:schemeClr val="bg1"/>
                </a:solidFill>
              </a:rPr>
              <a:t>     87   </a:t>
            </a:r>
            <a:endParaRPr lang="id-ID" b="1" dirty="0">
              <a:solidFill>
                <a:schemeClr val="bg1"/>
              </a:solidFill>
            </a:endParaRPr>
          </a:p>
        </p:txBody>
      </p:sp>
      <p:cxnSp>
        <p:nvCxnSpPr>
          <p:cNvPr id="33" name="Straight Arrow Connector 32"/>
          <p:cNvCxnSpPr/>
          <p:nvPr/>
        </p:nvCxnSpPr>
        <p:spPr>
          <a:xfrm>
            <a:off x="8676456" y="1858834"/>
            <a:ext cx="0" cy="562054"/>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907030" y="2993410"/>
            <a:ext cx="3248884" cy="307777"/>
          </a:xfrm>
          <a:prstGeom prst="rect">
            <a:avLst/>
          </a:prstGeom>
          <a:solidFill>
            <a:srgbClr val="800000"/>
          </a:solidFill>
          <a:ln>
            <a:solidFill>
              <a:schemeClr val="tx1"/>
            </a:solidFill>
          </a:ln>
        </p:spPr>
        <p:txBody>
          <a:bodyPr wrap="square" rtlCol="0">
            <a:spAutoFit/>
          </a:bodyPr>
          <a:lstStyle/>
          <a:p>
            <a:pPr algn="ctr"/>
            <a:r>
              <a:rPr lang="id-ID" sz="1400" b="1" dirty="0" smtClean="0">
                <a:solidFill>
                  <a:schemeClr val="bg1"/>
                </a:solidFill>
              </a:rPr>
              <a:t>1. Penghitungan  Aspek Kuantitas</a:t>
            </a:r>
            <a:endParaRPr lang="id-ID" b="1" dirty="0">
              <a:solidFill>
                <a:schemeClr val="bg1"/>
              </a:solidFill>
            </a:endParaRPr>
          </a:p>
        </p:txBody>
      </p:sp>
      <p:sp>
        <p:nvSpPr>
          <p:cNvPr id="28" name="TextBox 27"/>
          <p:cNvSpPr txBox="1"/>
          <p:nvPr/>
        </p:nvSpPr>
        <p:spPr>
          <a:xfrm>
            <a:off x="3086623" y="4183380"/>
            <a:ext cx="3325607" cy="307777"/>
          </a:xfrm>
          <a:prstGeom prst="rect">
            <a:avLst/>
          </a:prstGeom>
          <a:solidFill>
            <a:srgbClr val="0000FF"/>
          </a:solidFill>
          <a:ln>
            <a:solidFill>
              <a:schemeClr val="tx1"/>
            </a:solidFill>
          </a:ln>
        </p:spPr>
        <p:txBody>
          <a:bodyPr wrap="square" rtlCol="0">
            <a:spAutoFit/>
          </a:bodyPr>
          <a:lstStyle/>
          <a:p>
            <a:pPr algn="ctr"/>
            <a:r>
              <a:rPr lang="id-ID" sz="1400" b="1" dirty="0" smtClean="0">
                <a:solidFill>
                  <a:schemeClr val="bg1"/>
                </a:solidFill>
              </a:rPr>
              <a:t> 2. Penghitungan Aspek Kualitas</a:t>
            </a:r>
            <a:endParaRPr lang="id-ID" b="1" dirty="0">
              <a:solidFill>
                <a:schemeClr val="bg1"/>
              </a:solidFill>
            </a:endParaRPr>
          </a:p>
        </p:txBody>
      </p:sp>
      <p:sp>
        <p:nvSpPr>
          <p:cNvPr id="34" name="TextBox 33"/>
          <p:cNvSpPr txBox="1"/>
          <p:nvPr/>
        </p:nvSpPr>
        <p:spPr>
          <a:xfrm>
            <a:off x="2895600" y="2438400"/>
            <a:ext cx="1344930"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a:solidFill>
                  <a:schemeClr val="bg1"/>
                </a:solidFill>
              </a:rPr>
              <a:t>R</a:t>
            </a:r>
            <a:r>
              <a:rPr lang="id-ID" sz="1400" b="1" u="sng" dirty="0" smtClean="0">
                <a:solidFill>
                  <a:schemeClr val="bg1"/>
                </a:solidFill>
              </a:rPr>
              <a:t>O</a:t>
            </a:r>
          </a:p>
          <a:p>
            <a:r>
              <a:rPr lang="id-ID" sz="1400" b="1" dirty="0" smtClean="0">
                <a:solidFill>
                  <a:schemeClr val="bg1"/>
                </a:solidFill>
              </a:rPr>
              <a:t>  </a:t>
            </a:r>
            <a:r>
              <a:rPr lang="id-ID" sz="1400" b="1" dirty="0">
                <a:solidFill>
                  <a:schemeClr val="bg1"/>
                </a:solidFill>
              </a:rPr>
              <a:t>T</a:t>
            </a:r>
            <a:r>
              <a:rPr lang="id-ID" sz="1400" b="1" dirty="0" smtClean="0">
                <a:solidFill>
                  <a:schemeClr val="bg1"/>
                </a:solidFill>
              </a:rPr>
              <a:t>O</a:t>
            </a:r>
            <a:endParaRPr lang="id-ID" b="1" dirty="0">
              <a:solidFill>
                <a:schemeClr val="bg1"/>
              </a:solidFill>
            </a:endParaRPr>
          </a:p>
        </p:txBody>
      </p:sp>
      <p:sp>
        <p:nvSpPr>
          <p:cNvPr id="35" name="TextBox 34"/>
          <p:cNvSpPr txBox="1"/>
          <p:nvPr/>
        </p:nvSpPr>
        <p:spPr>
          <a:xfrm>
            <a:off x="3448050" y="2514600"/>
            <a:ext cx="762000" cy="307777"/>
          </a:xfrm>
          <a:prstGeom prst="rect">
            <a:avLst/>
          </a:prstGeom>
          <a:solidFill>
            <a:srgbClr val="000066"/>
          </a:solidFill>
          <a:ln>
            <a:solidFill>
              <a:srgbClr val="000066"/>
            </a:solidFill>
          </a:ln>
        </p:spPr>
        <p:txBody>
          <a:bodyPr wrap="square" rtlCol="0">
            <a:spAutoFit/>
          </a:bodyPr>
          <a:lstStyle/>
          <a:p>
            <a:r>
              <a:rPr lang="id-ID" sz="1400" b="1" dirty="0" smtClean="0">
                <a:solidFill>
                  <a:schemeClr val="bg1"/>
                </a:solidFill>
              </a:rPr>
              <a:t>x 100</a:t>
            </a:r>
            <a:endParaRPr lang="id-ID" b="1" dirty="0">
              <a:solidFill>
                <a:schemeClr val="bg1"/>
              </a:solidFill>
            </a:endParaRPr>
          </a:p>
        </p:txBody>
      </p:sp>
      <p:sp>
        <p:nvSpPr>
          <p:cNvPr id="36" name="TextBox 35"/>
          <p:cNvSpPr txBox="1"/>
          <p:nvPr/>
        </p:nvSpPr>
        <p:spPr>
          <a:xfrm>
            <a:off x="3124200" y="3625870"/>
            <a:ext cx="1344930"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a:solidFill>
                  <a:schemeClr val="bg1"/>
                </a:solidFill>
              </a:rPr>
              <a:t>R</a:t>
            </a:r>
            <a:r>
              <a:rPr lang="id-ID" sz="1400" b="1" u="sng" dirty="0" smtClean="0">
                <a:solidFill>
                  <a:schemeClr val="bg1"/>
                </a:solidFill>
              </a:rPr>
              <a:t>K</a:t>
            </a:r>
          </a:p>
          <a:p>
            <a:r>
              <a:rPr lang="id-ID" sz="1400" b="1" dirty="0" smtClean="0">
                <a:solidFill>
                  <a:schemeClr val="bg1"/>
                </a:solidFill>
              </a:rPr>
              <a:t>  </a:t>
            </a:r>
            <a:r>
              <a:rPr lang="id-ID" sz="1400" b="1" dirty="0">
                <a:solidFill>
                  <a:schemeClr val="bg1"/>
                </a:solidFill>
              </a:rPr>
              <a:t>T</a:t>
            </a:r>
            <a:r>
              <a:rPr lang="id-ID" sz="1400" b="1" dirty="0" smtClean="0">
                <a:solidFill>
                  <a:schemeClr val="bg1"/>
                </a:solidFill>
              </a:rPr>
              <a:t>K</a:t>
            </a:r>
            <a:endParaRPr lang="id-ID" b="1" dirty="0">
              <a:solidFill>
                <a:schemeClr val="bg1"/>
              </a:solidFill>
            </a:endParaRPr>
          </a:p>
        </p:txBody>
      </p:sp>
      <p:sp>
        <p:nvSpPr>
          <p:cNvPr id="37" name="TextBox 36"/>
          <p:cNvSpPr txBox="1"/>
          <p:nvPr/>
        </p:nvSpPr>
        <p:spPr>
          <a:xfrm>
            <a:off x="3634740" y="3707963"/>
            <a:ext cx="762000" cy="307777"/>
          </a:xfrm>
          <a:prstGeom prst="rect">
            <a:avLst/>
          </a:prstGeom>
          <a:solidFill>
            <a:srgbClr val="000066"/>
          </a:solidFill>
          <a:ln>
            <a:solidFill>
              <a:srgbClr val="000066"/>
            </a:solidFill>
          </a:ln>
        </p:spPr>
        <p:txBody>
          <a:bodyPr wrap="square" rtlCol="0">
            <a:spAutoFit/>
          </a:bodyPr>
          <a:lstStyle/>
          <a:p>
            <a:r>
              <a:rPr lang="id-ID" sz="1400" b="1" dirty="0" smtClean="0">
                <a:solidFill>
                  <a:schemeClr val="bg1"/>
                </a:solidFill>
              </a:rPr>
              <a:t>x 100</a:t>
            </a:r>
            <a:endParaRPr lang="id-ID" b="1" dirty="0">
              <a:solidFill>
                <a:schemeClr val="bg1"/>
              </a:solidFill>
            </a:endParaRPr>
          </a:p>
        </p:txBody>
      </p:sp>
      <p:sp>
        <p:nvSpPr>
          <p:cNvPr id="38" name="TextBox 37"/>
          <p:cNvSpPr txBox="1"/>
          <p:nvPr/>
        </p:nvSpPr>
        <p:spPr>
          <a:xfrm>
            <a:off x="7209043" y="2971800"/>
            <a:ext cx="1866377" cy="307777"/>
          </a:xfrm>
          <a:prstGeom prst="rect">
            <a:avLst/>
          </a:prstGeom>
          <a:solidFill>
            <a:srgbClr val="006600"/>
          </a:solidFill>
          <a:ln>
            <a:solidFill>
              <a:schemeClr val="tx1"/>
            </a:solidFill>
          </a:ln>
        </p:spPr>
        <p:txBody>
          <a:bodyPr wrap="square" rtlCol="0">
            <a:spAutoFit/>
          </a:bodyPr>
          <a:lstStyle/>
          <a:p>
            <a:pPr algn="ctr"/>
            <a:r>
              <a:rPr lang="id-ID" sz="1400" b="1" dirty="0" smtClean="0">
                <a:solidFill>
                  <a:schemeClr val="bg1"/>
                </a:solidFill>
              </a:rPr>
              <a:t>Nilai Capaian SKP</a:t>
            </a:r>
            <a:endParaRPr lang="id-ID" b="1" dirty="0">
              <a:solidFill>
                <a:schemeClr val="bg1"/>
              </a:solidFill>
            </a:endParaRPr>
          </a:p>
        </p:txBody>
      </p:sp>
      <p:sp>
        <p:nvSpPr>
          <p:cNvPr id="40" name="TextBox 39"/>
          <p:cNvSpPr txBox="1"/>
          <p:nvPr/>
        </p:nvSpPr>
        <p:spPr>
          <a:xfrm>
            <a:off x="6554839" y="3470910"/>
            <a:ext cx="2436495" cy="523220"/>
          </a:xfrm>
          <a:prstGeom prst="rect">
            <a:avLst/>
          </a:prstGeom>
          <a:solidFill>
            <a:srgbClr val="000066"/>
          </a:solidFill>
          <a:ln>
            <a:solidFill>
              <a:schemeClr val="tx1"/>
            </a:solidFill>
          </a:ln>
        </p:spPr>
        <p:txBody>
          <a:bodyPr wrap="square" rtlCol="0">
            <a:spAutoFit/>
          </a:bodyPr>
          <a:lstStyle/>
          <a:p>
            <a:r>
              <a:rPr lang="id-ID" sz="1400" b="1" dirty="0" smtClean="0">
                <a:solidFill>
                  <a:schemeClr val="bg1"/>
                </a:solidFill>
              </a:rPr>
              <a:t>  </a:t>
            </a:r>
            <a:r>
              <a:rPr lang="id-ID" sz="1400" b="1" u="sng" dirty="0" smtClean="0">
                <a:solidFill>
                  <a:schemeClr val="bg1"/>
                </a:solidFill>
              </a:rPr>
              <a:t>(1,76 x TW) – RW </a:t>
            </a:r>
            <a:r>
              <a:rPr lang="id-ID" sz="1400" b="1" dirty="0" smtClean="0">
                <a:solidFill>
                  <a:schemeClr val="bg1"/>
                </a:solidFill>
              </a:rPr>
              <a:t> x 100</a:t>
            </a:r>
          </a:p>
          <a:p>
            <a:r>
              <a:rPr lang="id-ID" sz="1400" b="1" dirty="0" smtClean="0">
                <a:solidFill>
                  <a:schemeClr val="bg1"/>
                </a:solidFill>
              </a:rPr>
              <a:t>               TW</a:t>
            </a:r>
            <a:endParaRPr lang="id-ID" b="1" dirty="0">
              <a:solidFill>
                <a:schemeClr val="bg1"/>
              </a:solidFill>
            </a:endParaRPr>
          </a:p>
        </p:txBody>
      </p:sp>
      <p:sp>
        <p:nvSpPr>
          <p:cNvPr id="41" name="TextBox 40"/>
          <p:cNvSpPr txBox="1"/>
          <p:nvPr/>
        </p:nvSpPr>
        <p:spPr>
          <a:xfrm>
            <a:off x="6072198" y="6143644"/>
            <a:ext cx="2857520" cy="307777"/>
          </a:xfrm>
          <a:prstGeom prst="rect">
            <a:avLst/>
          </a:prstGeom>
          <a:solidFill>
            <a:schemeClr val="tx1"/>
          </a:solidFill>
          <a:ln>
            <a:solidFill>
              <a:schemeClr val="tx1"/>
            </a:solidFill>
          </a:ln>
        </p:spPr>
        <p:txBody>
          <a:bodyPr wrap="square" rtlCol="0">
            <a:spAutoFit/>
          </a:bodyPr>
          <a:lstStyle/>
          <a:p>
            <a:pPr algn="ctr"/>
            <a:r>
              <a:rPr lang="id-ID" sz="1400" b="1" dirty="0" smtClean="0">
                <a:solidFill>
                  <a:schemeClr val="bg1"/>
                </a:solidFill>
              </a:rPr>
              <a:t> 3. Penghitungan Aspek Waktu</a:t>
            </a:r>
            <a:endParaRPr lang="id-ID" b="1" dirty="0">
              <a:solidFill>
                <a:schemeClr val="bg1"/>
              </a:solidFill>
            </a:endParaRPr>
          </a:p>
        </p:txBody>
      </p:sp>
      <p:cxnSp>
        <p:nvCxnSpPr>
          <p:cNvPr id="42" name="Straight Arrow Connector 41"/>
          <p:cNvCxnSpPr/>
          <p:nvPr/>
        </p:nvCxnSpPr>
        <p:spPr>
          <a:xfrm>
            <a:off x="8037582" y="2002109"/>
            <a:ext cx="0" cy="37788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26720" y="4640578"/>
            <a:ext cx="3145148" cy="1815882"/>
          </a:xfrm>
          <a:prstGeom prst="rect">
            <a:avLst/>
          </a:prstGeom>
          <a:noFill/>
        </p:spPr>
        <p:txBody>
          <a:bodyPr wrap="square" rtlCol="0">
            <a:spAutoFit/>
          </a:bodyPr>
          <a:lstStyle/>
          <a:p>
            <a:pPr marL="342900" indent="-342900">
              <a:buFont typeface="+mj-lt"/>
              <a:buAutoNum type="arabicPeriod"/>
            </a:pPr>
            <a:r>
              <a:rPr lang="id-ID" sz="1600" b="1" dirty="0" smtClean="0">
                <a:solidFill>
                  <a:srgbClr val="C00000"/>
                </a:solidFill>
                <a:latin typeface="BatangChe" pitchFamily="49" charset="-127"/>
                <a:ea typeface="BatangChe" pitchFamily="49" charset="-127"/>
              </a:rPr>
              <a:t>RO = Realisasi Output </a:t>
            </a:r>
          </a:p>
          <a:p>
            <a:pPr marL="342900" indent="-342900">
              <a:buFont typeface="+mj-lt"/>
              <a:buAutoNum type="arabicPeriod"/>
            </a:pPr>
            <a:r>
              <a:rPr lang="id-ID" sz="1600" b="1" dirty="0" smtClean="0">
                <a:solidFill>
                  <a:srgbClr val="C00000"/>
                </a:solidFill>
                <a:latin typeface="BatangChe" pitchFamily="49" charset="-127"/>
                <a:ea typeface="BatangChe" pitchFamily="49" charset="-127"/>
              </a:rPr>
              <a:t>TO = Target Output</a:t>
            </a:r>
          </a:p>
          <a:p>
            <a:pPr marL="342900" indent="-342900">
              <a:buFont typeface="+mj-lt"/>
              <a:buAutoNum type="arabicPeriod"/>
            </a:pPr>
            <a:r>
              <a:rPr lang="id-ID" sz="1600" b="1" dirty="0" smtClean="0">
                <a:solidFill>
                  <a:srgbClr val="0000FF"/>
                </a:solidFill>
                <a:latin typeface="BatangChe" pitchFamily="49" charset="-127"/>
                <a:ea typeface="BatangChe" pitchFamily="49" charset="-127"/>
              </a:rPr>
              <a:t>RK = </a:t>
            </a:r>
            <a:r>
              <a:rPr lang="id-ID" sz="1600" b="1" dirty="0">
                <a:solidFill>
                  <a:srgbClr val="0000FF"/>
                </a:solidFill>
                <a:latin typeface="BatangChe" pitchFamily="49" charset="-127"/>
                <a:ea typeface="BatangChe" pitchFamily="49" charset="-127"/>
              </a:rPr>
              <a:t>Realisasi </a:t>
            </a:r>
            <a:r>
              <a:rPr lang="id-ID" sz="1600" b="1" dirty="0" smtClean="0">
                <a:solidFill>
                  <a:srgbClr val="0000FF"/>
                </a:solidFill>
                <a:latin typeface="BatangChe" pitchFamily="49" charset="-127"/>
                <a:ea typeface="BatangChe" pitchFamily="49" charset="-127"/>
              </a:rPr>
              <a:t>Kualitas</a:t>
            </a:r>
          </a:p>
          <a:p>
            <a:pPr marL="342900" indent="-342900">
              <a:buFont typeface="+mj-lt"/>
              <a:buAutoNum type="arabicPeriod"/>
            </a:pPr>
            <a:r>
              <a:rPr lang="id-ID" sz="1600" b="1" dirty="0" smtClean="0">
                <a:solidFill>
                  <a:srgbClr val="0000FF"/>
                </a:solidFill>
                <a:latin typeface="BatangChe" pitchFamily="49" charset="-127"/>
                <a:ea typeface="BatangChe" pitchFamily="49" charset="-127"/>
              </a:rPr>
              <a:t>TK = Target Kualitas</a:t>
            </a:r>
          </a:p>
          <a:p>
            <a:pPr marL="342900" indent="-342900">
              <a:buFont typeface="+mj-lt"/>
              <a:buAutoNum type="arabicPeriod"/>
            </a:pPr>
            <a:r>
              <a:rPr lang="id-ID" sz="1600" b="1" dirty="0" smtClean="0">
                <a:latin typeface="BatangChe" pitchFamily="49" charset="-127"/>
                <a:ea typeface="BatangChe" pitchFamily="49" charset="-127"/>
              </a:rPr>
              <a:t>1,76 = Nilai Tertimbang</a:t>
            </a:r>
          </a:p>
          <a:p>
            <a:pPr marL="342900" indent="-342900">
              <a:buFont typeface="+mj-lt"/>
              <a:buAutoNum type="arabicPeriod"/>
            </a:pPr>
            <a:r>
              <a:rPr lang="id-ID" sz="1600" b="1" dirty="0" smtClean="0">
                <a:latin typeface="BatangChe" pitchFamily="49" charset="-127"/>
                <a:ea typeface="BatangChe" pitchFamily="49" charset="-127"/>
              </a:rPr>
              <a:t>RW = Realisasi Waktu</a:t>
            </a:r>
          </a:p>
          <a:p>
            <a:pPr marL="342900" indent="-342900">
              <a:buFont typeface="+mj-lt"/>
              <a:buAutoNum type="arabicPeriod"/>
            </a:pPr>
            <a:r>
              <a:rPr lang="id-ID" sz="1600" b="1" dirty="0" smtClean="0">
                <a:latin typeface="BatangChe" pitchFamily="49" charset="-127"/>
                <a:ea typeface="BatangChe" pitchFamily="49" charset="-127"/>
              </a:rPr>
              <a:t>TW = Target Waktu</a:t>
            </a:r>
            <a:endParaRPr lang="id-ID" sz="1600" b="1" dirty="0">
              <a:latin typeface="BatangChe" pitchFamily="49" charset="-127"/>
              <a:ea typeface="BatangChe" pitchFamily="49" charset="-127"/>
            </a:endParaRPr>
          </a:p>
        </p:txBody>
      </p:sp>
      <p:cxnSp>
        <p:nvCxnSpPr>
          <p:cNvPr id="29" name="Straight Arrow Connector 28"/>
          <p:cNvCxnSpPr/>
          <p:nvPr/>
        </p:nvCxnSpPr>
        <p:spPr>
          <a:xfrm>
            <a:off x="7796159" y="1628800"/>
            <a:ext cx="0" cy="787955"/>
          </a:xfrm>
          <a:prstGeom prst="straightConnector1">
            <a:avLst/>
          </a:prstGeom>
          <a:ln w="19050">
            <a:solidFill>
              <a:srgbClr val="3333FF"/>
            </a:solidFill>
            <a:tailEnd type="arrow"/>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3477246" y="4786322"/>
            <a:ext cx="1380506" cy="338554"/>
          </a:xfrm>
          <a:prstGeom prst="rect">
            <a:avLst/>
          </a:prstGeom>
        </p:spPr>
        <p:txBody>
          <a:bodyPr wrap="none">
            <a:spAutoFit/>
          </a:bodyPr>
          <a:lstStyle/>
          <a:p>
            <a:r>
              <a:rPr lang="id-ID" sz="1600" b="1" dirty="0" smtClean="0">
                <a:solidFill>
                  <a:srgbClr val="C00000"/>
                </a:solidFill>
                <a:latin typeface="Century Gothic" pitchFamily="34" charset="0"/>
              </a:rPr>
              <a:t>1. Kuantitas </a:t>
            </a:r>
            <a:endParaRPr lang="id-ID" sz="1600" dirty="0">
              <a:solidFill>
                <a:srgbClr val="C00000"/>
              </a:solidFill>
            </a:endParaRPr>
          </a:p>
        </p:txBody>
      </p:sp>
      <p:sp>
        <p:nvSpPr>
          <p:cNvPr id="43" name="Right Brace 42"/>
          <p:cNvSpPr/>
          <p:nvPr/>
        </p:nvSpPr>
        <p:spPr>
          <a:xfrm>
            <a:off x="3357554" y="4786322"/>
            <a:ext cx="71438" cy="35719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sp>
        <p:nvSpPr>
          <p:cNvPr id="44" name="Rectangle 43"/>
          <p:cNvSpPr/>
          <p:nvPr/>
        </p:nvSpPr>
        <p:spPr>
          <a:xfrm>
            <a:off x="3500430" y="5286388"/>
            <a:ext cx="1245854" cy="338554"/>
          </a:xfrm>
          <a:prstGeom prst="rect">
            <a:avLst/>
          </a:prstGeom>
        </p:spPr>
        <p:txBody>
          <a:bodyPr wrap="none">
            <a:spAutoFit/>
          </a:bodyPr>
          <a:lstStyle/>
          <a:p>
            <a:r>
              <a:rPr lang="id-ID" sz="1600" b="1" dirty="0" smtClean="0">
                <a:solidFill>
                  <a:srgbClr val="3333FF"/>
                </a:solidFill>
                <a:latin typeface="Century Gothic" pitchFamily="34" charset="0"/>
              </a:rPr>
              <a:t>2. Kualitas </a:t>
            </a:r>
            <a:endParaRPr lang="id-ID" sz="1600" dirty="0">
              <a:solidFill>
                <a:srgbClr val="3333FF"/>
              </a:solidFill>
            </a:endParaRPr>
          </a:p>
        </p:txBody>
      </p:sp>
      <p:sp>
        <p:nvSpPr>
          <p:cNvPr id="45" name="Right Brace 44"/>
          <p:cNvSpPr/>
          <p:nvPr/>
        </p:nvSpPr>
        <p:spPr>
          <a:xfrm>
            <a:off x="3357554" y="5286388"/>
            <a:ext cx="71438" cy="35719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sp>
        <p:nvSpPr>
          <p:cNvPr id="46" name="Right Brace 45"/>
          <p:cNvSpPr/>
          <p:nvPr/>
        </p:nvSpPr>
        <p:spPr>
          <a:xfrm>
            <a:off x="3357554" y="5715016"/>
            <a:ext cx="142876" cy="571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sp>
        <p:nvSpPr>
          <p:cNvPr id="47" name="Rectangle 46"/>
          <p:cNvSpPr/>
          <p:nvPr/>
        </p:nvSpPr>
        <p:spPr>
          <a:xfrm>
            <a:off x="3500430" y="5805090"/>
            <a:ext cx="1096775" cy="338554"/>
          </a:xfrm>
          <a:prstGeom prst="rect">
            <a:avLst/>
          </a:prstGeom>
        </p:spPr>
        <p:txBody>
          <a:bodyPr wrap="none">
            <a:spAutoFit/>
          </a:bodyPr>
          <a:lstStyle/>
          <a:p>
            <a:r>
              <a:rPr lang="id-ID" sz="1600" b="1" dirty="0" smtClean="0">
                <a:latin typeface="Century Gothic" pitchFamily="34" charset="0"/>
              </a:rPr>
              <a:t>3. Waktu </a:t>
            </a:r>
            <a:endParaRPr lang="id-ID" sz="1600" dirty="0"/>
          </a:p>
        </p:txBody>
      </p:sp>
    </p:spTree>
    <p:extLst>
      <p:ext uri="{BB962C8B-B14F-4D97-AF65-F5344CB8AC3E}">
        <p14:creationId xmlns="" xmlns:p14="http://schemas.microsoft.com/office/powerpoint/2010/main" val="86936922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p:txBody>
          <a:bodyPr/>
          <a:lstStyle/>
          <a:p>
            <a:pPr>
              <a:defRPr/>
            </a:pPr>
            <a:fld id="{7578E915-8F79-4B62-AF00-AF8A1C232F19}" type="slidenum">
              <a:rPr lang="en-US" smtClean="0"/>
              <a:pPr>
                <a:defRPr/>
              </a:pPr>
              <a:t>22</a:t>
            </a:fld>
            <a:endParaRPr lang="en-US" smtClean="0"/>
          </a:p>
        </p:txBody>
      </p:sp>
      <p:sp>
        <p:nvSpPr>
          <p:cNvPr id="54275" name="Rectangle 2"/>
          <p:cNvSpPr>
            <a:spLocks noChangeArrowheads="1"/>
          </p:cNvSpPr>
          <p:nvPr/>
        </p:nvSpPr>
        <p:spPr bwMode="auto">
          <a:xfrm>
            <a:off x="1643063" y="142875"/>
            <a:ext cx="6207125" cy="584200"/>
          </a:xfrm>
          <a:prstGeom prst="rect">
            <a:avLst/>
          </a:prstGeom>
          <a:noFill/>
          <a:ln w="9525">
            <a:noFill/>
            <a:miter lim="800000"/>
            <a:headEnd/>
            <a:tailEnd/>
          </a:ln>
        </p:spPr>
        <p:txBody>
          <a:bodyPr anchor="ctr">
            <a:spAutoFit/>
          </a:bodyPr>
          <a:lstStyle/>
          <a:p>
            <a:pPr algn="ctr"/>
            <a:r>
              <a:rPr lang="id-ID" sz="1600" b="1">
                <a:solidFill>
                  <a:srgbClr val="3333FF"/>
                </a:solidFill>
                <a:latin typeface="Rockwell Extra Bold" pitchFamily="18" charset="0"/>
                <a:cs typeface="Times New Roman" pitchFamily="18" charset="0"/>
              </a:rPr>
              <a:t>FORMULIR PENILAIAN  PRESTASI KERJA</a:t>
            </a:r>
            <a:endParaRPr lang="en-US" sz="1600">
              <a:solidFill>
                <a:srgbClr val="3333FF"/>
              </a:solidFill>
              <a:latin typeface="Rockwell Extra Bold" pitchFamily="18" charset="0"/>
            </a:endParaRPr>
          </a:p>
          <a:p>
            <a:pPr algn="ctr" eaLnBrk="0" hangingPunct="0"/>
            <a:r>
              <a:rPr lang="id-ID" sz="1600" b="1">
                <a:solidFill>
                  <a:srgbClr val="3333FF"/>
                </a:solidFill>
                <a:latin typeface="Rockwell Extra Bold" pitchFamily="18" charset="0"/>
                <a:cs typeface="Times New Roman" pitchFamily="18" charset="0"/>
              </a:rPr>
              <a:t>PEGAWAI  NEGERI  SIPIL</a:t>
            </a:r>
            <a:endParaRPr lang="en-US" sz="1600">
              <a:solidFill>
                <a:srgbClr val="3333FF"/>
              </a:solidFill>
              <a:latin typeface="Rockwell Extra Bold" pitchFamily="18" charset="0"/>
            </a:endParaRPr>
          </a:p>
        </p:txBody>
      </p:sp>
      <p:sp>
        <p:nvSpPr>
          <p:cNvPr id="54340" name="Rectangle 70"/>
          <p:cNvSpPr>
            <a:spLocks noChangeArrowheads="1"/>
          </p:cNvSpPr>
          <p:nvPr/>
        </p:nvSpPr>
        <p:spPr bwMode="auto">
          <a:xfrm>
            <a:off x="0" y="8493125"/>
            <a:ext cx="9144000" cy="0"/>
          </a:xfrm>
          <a:prstGeom prst="rect">
            <a:avLst/>
          </a:prstGeom>
          <a:noFill/>
          <a:ln w="9525">
            <a:noFill/>
            <a:miter lim="800000"/>
            <a:headEnd/>
            <a:tailEnd/>
          </a:ln>
        </p:spPr>
        <p:txBody>
          <a:bodyPr wrap="none" anchor="ctr">
            <a:spAutoFit/>
          </a:bodyPr>
          <a:lstStyle/>
          <a:p>
            <a:endParaRPr lang="en-GB"/>
          </a:p>
        </p:txBody>
      </p:sp>
      <p:pic>
        <p:nvPicPr>
          <p:cNvPr id="409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07504" y="0"/>
            <a:ext cx="8640960" cy="6741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p:txBody>
          <a:bodyPr/>
          <a:lstStyle/>
          <a:p>
            <a:pPr>
              <a:defRPr/>
            </a:pPr>
            <a:fld id="{0A012416-A8FC-48A7-829F-A3A6174DE7DB}" type="slidenum">
              <a:rPr lang="en-US" smtClean="0"/>
              <a:pPr>
                <a:defRPr/>
              </a:pPr>
              <a:t>23</a:t>
            </a:fld>
            <a:endParaRPr lang="en-US" smtClean="0"/>
          </a:p>
        </p:txBody>
      </p:sp>
      <p:sp>
        <p:nvSpPr>
          <p:cNvPr id="55299" name="Line 2"/>
          <p:cNvSpPr>
            <a:spLocks noChangeShapeType="1"/>
          </p:cNvSpPr>
          <p:nvPr/>
        </p:nvSpPr>
        <p:spPr bwMode="auto">
          <a:xfrm>
            <a:off x="2914650" y="-130175"/>
            <a:ext cx="0" cy="0"/>
          </a:xfrm>
          <a:prstGeom prst="line">
            <a:avLst/>
          </a:prstGeom>
          <a:noFill/>
          <a:ln w="12700" cap="rnd">
            <a:solidFill>
              <a:srgbClr val="000000"/>
            </a:solidFill>
            <a:round/>
            <a:headEnd/>
            <a:tailEnd/>
          </a:ln>
        </p:spPr>
        <p:txBody>
          <a:bodyPr/>
          <a:lstStyle/>
          <a:p>
            <a:endParaRPr lang="id-ID"/>
          </a:p>
        </p:txBody>
      </p:sp>
      <p:graphicFrame>
        <p:nvGraphicFramePr>
          <p:cNvPr id="371715" name="Group 3"/>
          <p:cNvGraphicFramePr>
            <a:graphicFrameLocks noGrp="1"/>
          </p:cNvGraphicFramePr>
          <p:nvPr>
            <p:extLst>
              <p:ext uri="{D42A27DB-BD31-4B8C-83A1-F6EECF244321}">
                <p14:modId xmlns="" xmlns:p14="http://schemas.microsoft.com/office/powerpoint/2010/main" val="1950765817"/>
              </p:ext>
            </p:extLst>
          </p:nvPr>
        </p:nvGraphicFramePr>
        <p:xfrm>
          <a:off x="384175" y="304800"/>
          <a:ext cx="8045449" cy="6324601"/>
        </p:xfrm>
        <a:graphic>
          <a:graphicData uri="http://schemas.openxmlformats.org/drawingml/2006/table">
            <a:tbl>
              <a:tblPr/>
              <a:tblGrid>
                <a:gridCol w="455254"/>
                <a:gridCol w="1365764"/>
                <a:gridCol w="2733099"/>
                <a:gridCol w="910509"/>
                <a:gridCol w="1064354"/>
                <a:gridCol w="1516469"/>
              </a:tblGrid>
              <a:tr h="274318">
                <a:tc rowSpan="11">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cs typeface="Times New Roman" pitchFamily="18" charset="0"/>
                        </a:rPr>
                        <a:t>4.</a:t>
                      </a:r>
                      <a:endParaRPr kumimoji="0" lang="id-ID" sz="1800" b="0" i="0" u="none" strike="noStrike" cap="none" normalizeH="0" baseline="0" dirty="0" smtClean="0">
                        <a:ln>
                          <a:noFill/>
                        </a:ln>
                        <a:solidFill>
                          <a:schemeClr val="tx1"/>
                        </a:solidFill>
                        <a:effectLst/>
                        <a:latin typeface="Arial" charset="0"/>
                      </a:endParaRP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chemeClr val="tx1"/>
                          </a:solidFill>
                          <a:effectLst/>
                          <a:latin typeface="Times New Roman" pitchFamily="18" charset="0"/>
                          <a:cs typeface="Times New Roman" pitchFamily="18" charset="0"/>
                        </a:rPr>
                        <a:t>UNSUR YANG DINILAI</a:t>
                      </a:r>
                      <a:endParaRPr kumimoji="0" lang="id-ID" sz="1800" b="0" i="0" u="none" strike="noStrike" cap="none" normalizeH="0" baseline="0" dirty="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chemeClr val="tx1"/>
                          </a:solidFill>
                          <a:effectLst/>
                          <a:latin typeface="Times New Roman" pitchFamily="18" charset="0"/>
                          <a:cs typeface="Times New Roman" pitchFamily="18" charset="0"/>
                        </a:rPr>
                        <a:t>JUMLAH</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769131">
                <a:tc vMerge="1">
                  <a:txBody>
                    <a:bodyPr/>
                    <a:lstStyle/>
                    <a:p>
                      <a:endParaRPr lang="id-ID"/>
                    </a:p>
                  </a:txBody>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rgbClr val="0000FF"/>
                          </a:solidFill>
                          <a:effectLst/>
                          <a:latin typeface="Times New Roman" pitchFamily="18" charset="0"/>
                          <a:cs typeface="Times New Roman" pitchFamily="18" charset="0"/>
                        </a:rPr>
                        <a:t>a. Sasaran Kerja </a:t>
                      </a:r>
                      <a:r>
                        <a:rPr kumimoji="0" lang="en-AU" sz="1400" b="1" i="0" u="none" strike="noStrike" cap="none" normalizeH="0" baseline="0" dirty="0" smtClean="0">
                          <a:ln>
                            <a:noFill/>
                          </a:ln>
                          <a:solidFill>
                            <a:srgbClr val="0000FF"/>
                          </a:solidFill>
                          <a:effectLst/>
                          <a:latin typeface="Times New Roman" pitchFamily="18" charset="0"/>
                          <a:cs typeface="Times New Roman" pitchFamily="18" charset="0"/>
                        </a:rPr>
                        <a:t>PNS</a:t>
                      </a:r>
                      <a:r>
                        <a:rPr kumimoji="0" lang="id-ID" sz="1400" b="1" i="0" u="none" strike="noStrike" cap="none" normalizeH="0" baseline="0" dirty="0" smtClean="0">
                          <a:ln>
                            <a:noFill/>
                          </a:ln>
                          <a:solidFill>
                            <a:srgbClr val="0000FF"/>
                          </a:solidFill>
                          <a:effectLst/>
                          <a:latin typeface="Times New Roman" pitchFamily="18" charset="0"/>
                          <a:cs typeface="Times New Roman" pitchFamily="18" charset="0"/>
                        </a:rPr>
                        <a:t> (SK</a:t>
                      </a:r>
                      <a:r>
                        <a:rPr kumimoji="0" lang="en-AU" sz="1400" b="1" i="0" u="none" strike="noStrike" cap="none" normalizeH="0" baseline="0" dirty="0" smtClean="0">
                          <a:ln>
                            <a:noFill/>
                          </a:ln>
                          <a:solidFill>
                            <a:srgbClr val="0000FF"/>
                          </a:solidFill>
                          <a:effectLst/>
                          <a:latin typeface="Times New Roman" pitchFamily="18" charset="0"/>
                          <a:cs typeface="Times New Roman" pitchFamily="18" charset="0"/>
                        </a:rPr>
                        <a:t>P</a:t>
                      </a:r>
                      <a:r>
                        <a:rPr kumimoji="0" lang="id-ID" sz="1400" b="1" i="0" u="none" strike="noStrike" cap="none" normalizeH="0" baseline="0" dirty="0" smtClean="0">
                          <a:ln>
                            <a:noFill/>
                          </a:ln>
                          <a:solidFill>
                            <a:srgbClr val="0000FF"/>
                          </a:solidFill>
                          <a:effectLst/>
                          <a:latin typeface="Times New Roman" pitchFamily="18" charset="0"/>
                          <a:cs typeface="Times New Roman" pitchFamily="18" charset="0"/>
                        </a:rPr>
                        <a:t>)                                 </a:t>
                      </a:r>
                      <a:r>
                        <a:rPr kumimoji="0" lang="en-AU" sz="2000" b="1" i="0" u="none" strike="noStrike" cap="none" normalizeH="0" baseline="0" dirty="0" smtClean="0">
                          <a:ln>
                            <a:noFill/>
                          </a:ln>
                          <a:solidFill>
                            <a:srgbClr val="0000FF"/>
                          </a:solidFill>
                          <a:effectLst/>
                          <a:latin typeface="Times New Roman" pitchFamily="18" charset="0"/>
                          <a:cs typeface="Times New Roman" pitchFamily="18" charset="0"/>
                        </a:rPr>
                        <a:t>8</a:t>
                      </a:r>
                      <a:r>
                        <a:rPr kumimoji="0" lang="id-ID" sz="2000" b="1" i="0" u="none" strike="noStrike" cap="none" normalizeH="0" baseline="0" dirty="0" smtClean="0">
                          <a:ln>
                            <a:noFill/>
                          </a:ln>
                          <a:solidFill>
                            <a:srgbClr val="0000FF"/>
                          </a:solidFill>
                          <a:effectLst/>
                          <a:latin typeface="Times New Roman" pitchFamily="18" charset="0"/>
                          <a:cs typeface="Times New Roman" pitchFamily="18" charset="0"/>
                        </a:rPr>
                        <a:t>7 x  60 %</a:t>
                      </a:r>
                      <a:r>
                        <a:rPr kumimoji="0" lang="id-ID" sz="1400" b="1" i="0" u="none" strike="noStrike" cap="none" normalizeH="0" baseline="0" dirty="0" smtClean="0">
                          <a:ln>
                            <a:noFill/>
                          </a:ln>
                          <a:solidFill>
                            <a:srgbClr val="0000FF"/>
                          </a:solidFill>
                          <a:effectLst/>
                          <a:latin typeface="Times New Roman" pitchFamily="18" charset="0"/>
                          <a:cs typeface="Times New Roman" pitchFamily="18" charset="0"/>
                        </a:rPr>
                        <a:t>                                           </a:t>
                      </a:r>
                      <a:endParaRPr kumimoji="0" lang="id-ID" sz="1000" b="0" i="0" u="none" strike="noStrike" cap="none" normalizeH="0" baseline="0" dirty="0" smtClean="0">
                        <a:ln>
                          <a:noFill/>
                        </a:ln>
                        <a:solidFill>
                          <a:srgbClr val="0000FF"/>
                        </a:solidFill>
                        <a:effectLst/>
                        <a:latin typeface="Times New Roman" pitchFamily="18" charset="0"/>
                        <a:cs typeface="Times New Roman" pitchFamily="18"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2000" b="1" i="0" u="none" strike="noStrike" cap="none" normalizeH="0" baseline="0" dirty="0" smtClean="0">
                          <a:ln>
                            <a:noFill/>
                          </a:ln>
                          <a:solidFill>
                            <a:srgbClr val="0000FF"/>
                          </a:solidFill>
                          <a:effectLst/>
                          <a:latin typeface="Times New Roman" pitchFamily="18" charset="0"/>
                          <a:cs typeface="Times New Roman" pitchFamily="18" charset="0"/>
                        </a:rPr>
                        <a:t>52,2</a:t>
                      </a:r>
                      <a:r>
                        <a:rPr kumimoji="0" lang="en-AU" sz="2000" b="1" i="0" u="none" strike="noStrike" cap="none" normalizeH="0" baseline="0" dirty="0" smtClean="0">
                          <a:ln>
                            <a:noFill/>
                          </a:ln>
                          <a:solidFill>
                            <a:srgbClr val="0000FF"/>
                          </a:solidFill>
                          <a:effectLst/>
                          <a:latin typeface="Times New Roman" pitchFamily="18" charset="0"/>
                          <a:cs typeface="Times New Roman" pitchFamily="18" charset="0"/>
                        </a:rPr>
                        <a:t>0</a:t>
                      </a:r>
                      <a:endParaRPr kumimoji="0" lang="id-ID" sz="2000" b="1" i="0" u="none" strike="noStrike" cap="none" normalizeH="0" baseline="0" dirty="0" smtClean="0">
                        <a:ln>
                          <a:noFill/>
                        </a:ln>
                        <a:solidFill>
                          <a:srgbClr val="0000FF"/>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58831">
                <a:tc vMerge="1">
                  <a:txBody>
                    <a:bodyPr/>
                    <a:lstStyle/>
                    <a:p>
                      <a:endParaRPr lang="id-ID"/>
                    </a:p>
                  </a:txBody>
                  <a:tcPr/>
                </a:tc>
                <a:tc rowSpan="9">
                  <a:txBody>
                    <a:bodyPr/>
                    <a:lstStyle/>
                    <a:p>
                      <a:pPr marL="182563" marR="0" lvl="0" indent="-182563"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Times New Roman" pitchFamily="18" charset="0"/>
                          <a:cs typeface="Times New Roman" pitchFamily="18" charset="0"/>
                        </a:rPr>
                        <a:t>b.</a:t>
                      </a:r>
                      <a:r>
                        <a:rPr kumimoji="0" lang="id-ID" sz="1400" b="0" i="0" u="none" strike="noStrike" cap="none" normalizeH="0" baseline="0" smtClean="0">
                          <a:ln>
                            <a:noFill/>
                          </a:ln>
                          <a:solidFill>
                            <a:schemeClr val="tx1"/>
                          </a:solidFill>
                          <a:effectLst/>
                          <a:latin typeface="Times New Roman" pitchFamily="18" charset="0"/>
                          <a:cs typeface="Times New Roman" pitchFamily="18" charset="0"/>
                        </a:rPr>
                        <a:t> </a:t>
                      </a:r>
                      <a:r>
                        <a:rPr kumimoji="0" lang="id-ID" sz="1400" b="1" i="0" u="none" strike="noStrike" cap="none" normalizeH="0" baseline="0" smtClean="0">
                          <a:ln>
                            <a:noFill/>
                          </a:ln>
                          <a:solidFill>
                            <a:schemeClr val="tx1"/>
                          </a:solidFill>
                          <a:effectLst/>
                          <a:latin typeface="Times New Roman" pitchFamily="18" charset="0"/>
                          <a:cs typeface="Times New Roman" pitchFamily="18" charset="0"/>
                        </a:rPr>
                        <a:t>Perilaku   Kerja</a:t>
                      </a:r>
                      <a:endParaRPr kumimoji="0" lang="id-ID" sz="1800" b="1" i="0" u="none" strike="noStrike" cap="none" normalizeH="0" baseline="0" smtClean="0">
                        <a:ln>
                          <a:noFill/>
                        </a:ln>
                        <a:solidFill>
                          <a:schemeClr val="tx1"/>
                        </a:solidFill>
                        <a:effectLst/>
                        <a:latin typeface="Arial" charset="0"/>
                      </a:endParaRP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1. Orientasi Pelayanan</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rgbClr val="FF0000"/>
                          </a:solidFill>
                          <a:effectLst/>
                          <a:latin typeface="Arial" charset="0"/>
                        </a:rPr>
                        <a:t>80</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Baik</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8">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2800" b="0" i="0" u="none" strike="noStrike" cap="none" normalizeH="0" baseline="0" smtClean="0">
                        <a:ln>
                          <a:noFill/>
                        </a:ln>
                        <a:solidFill>
                          <a:schemeClr val="tx1"/>
                        </a:solidFill>
                        <a:effectLst/>
                        <a:latin typeface="Arial" charset="0"/>
                      </a:endParaRP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85299">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2. Integritas</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rgbClr val="FF0000"/>
                          </a:solidFill>
                          <a:effectLst/>
                          <a:latin typeface="Arial" charset="0"/>
                        </a:rPr>
                        <a:t>80</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Baik</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279417">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3. Komitmen</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rgbClr val="FF0000"/>
                          </a:solidFill>
                          <a:effectLst/>
                          <a:latin typeface="Arial" charset="0"/>
                        </a:rPr>
                        <a:t>85</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Baik</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288241">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4. Disiplin</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rgbClr val="FF0000"/>
                          </a:solidFill>
                          <a:effectLst/>
                          <a:latin typeface="Arial" charset="0"/>
                        </a:rPr>
                        <a:t>80</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Baik</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277947">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5. Kerjasama</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rgbClr val="FF0000"/>
                          </a:solidFill>
                          <a:effectLst/>
                          <a:latin typeface="Arial" charset="0"/>
                        </a:rPr>
                        <a:t>80</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Baik</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276476">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6. Kepemimpinan</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rgbClr val="FF0000"/>
                          </a:solidFill>
                          <a:effectLst/>
                          <a:latin typeface="Arial" charset="0"/>
                        </a:rPr>
                        <a:t>-</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365758">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7. Jumlah</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600" b="1" i="0" u="none" strike="noStrike" cap="none" normalizeH="0" baseline="0" dirty="0" smtClean="0">
                          <a:ln>
                            <a:noFill/>
                          </a:ln>
                          <a:solidFill>
                            <a:srgbClr val="FF0000"/>
                          </a:solidFill>
                          <a:effectLst/>
                          <a:latin typeface="Arial" charset="0"/>
                        </a:rPr>
                        <a:t>410</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a:t>
                      </a: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365758">
                <a:tc vMerge="1">
                  <a:txBody>
                    <a:bodyPr/>
                    <a:lstStyle/>
                    <a:p>
                      <a:endParaRPr lang="id-ID"/>
                    </a:p>
                  </a:txBody>
                  <a:tcPr/>
                </a:tc>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smtClean="0">
                          <a:ln>
                            <a:noFill/>
                          </a:ln>
                          <a:solidFill>
                            <a:schemeClr val="tx1"/>
                          </a:solidFill>
                          <a:effectLst/>
                          <a:latin typeface="Times New Roman" pitchFamily="18" charset="0"/>
                          <a:cs typeface="Times New Roman" pitchFamily="18" charset="0"/>
                        </a:rPr>
                        <a:t>8. Nilai rata – rata</a:t>
                      </a:r>
                      <a:endParaRPr kumimoji="0" lang="id-ID" sz="1800" b="0" i="0" u="none" strike="noStrike" cap="none" normalizeH="0" baseline="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600" b="1" i="0" u="none" strike="noStrike" cap="none" normalizeH="0" baseline="0" dirty="0" smtClean="0">
                          <a:ln>
                            <a:noFill/>
                          </a:ln>
                          <a:solidFill>
                            <a:srgbClr val="FF0000"/>
                          </a:solidFill>
                          <a:effectLst/>
                          <a:latin typeface="Arial" charset="0"/>
                        </a:rPr>
                        <a:t>82</a:t>
                      </a: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rPr>
                        <a:t>-</a:t>
                      </a: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id-ID"/>
                    </a:p>
                  </a:txBody>
                  <a:tcPr/>
                </a:tc>
              </a:tr>
              <a:tr h="410302">
                <a:tc vMerge="1">
                  <a:txBody>
                    <a:bodyPr/>
                    <a:lstStyle/>
                    <a:p>
                      <a:endParaRPr lang="id-ID"/>
                    </a:p>
                  </a:txBody>
                  <a:tcPr/>
                </a:tc>
                <a:tc vMerge="1">
                  <a:txBody>
                    <a:bodyPr/>
                    <a:lstStyle/>
                    <a:p>
                      <a:endParaRPr lang="id-ID"/>
                    </a:p>
                  </a:txBody>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FF0000"/>
                          </a:solidFill>
                          <a:effectLst/>
                          <a:latin typeface="Times New Roman" pitchFamily="18" charset="0"/>
                          <a:cs typeface="Times New Roman" pitchFamily="18" charset="0"/>
                        </a:rPr>
                        <a:t>9. Nilai Perilaku Kerja                 </a:t>
                      </a:r>
                      <a:r>
                        <a:rPr kumimoji="0" lang="id-ID" sz="2000" b="1" i="0" u="none" strike="noStrike" cap="none" normalizeH="0" baseline="0" dirty="0" smtClean="0">
                          <a:ln>
                            <a:noFill/>
                          </a:ln>
                          <a:solidFill>
                            <a:srgbClr val="FF0000"/>
                          </a:solidFill>
                          <a:effectLst/>
                          <a:latin typeface="Times New Roman" pitchFamily="18" charset="0"/>
                          <a:cs typeface="Times New Roman" pitchFamily="18" charset="0"/>
                        </a:rPr>
                        <a:t>82   x   40 %</a:t>
                      </a:r>
                      <a:endParaRPr kumimoji="0" lang="id-ID" sz="2000" b="0" i="0" u="none" strike="noStrike" cap="none" normalizeH="0" baseline="0" dirty="0" smtClean="0">
                        <a:ln>
                          <a:noFill/>
                        </a:ln>
                        <a:solidFill>
                          <a:srgbClr val="FF0000"/>
                        </a:solidFill>
                        <a:effectLst/>
                        <a:latin typeface="Arial" charset="0"/>
                      </a:endParaRP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2000" b="1" i="0" u="none" strike="noStrike" cap="none" normalizeH="0" baseline="0" dirty="0" smtClean="0">
                          <a:ln>
                            <a:noFill/>
                          </a:ln>
                          <a:solidFill>
                            <a:srgbClr val="FF0000"/>
                          </a:solidFill>
                          <a:effectLst/>
                          <a:latin typeface="Times New Roman" pitchFamily="18" charset="0"/>
                          <a:cs typeface="Times New Roman" pitchFamily="18" charset="0"/>
                        </a:rPr>
                        <a:t>32,80</a:t>
                      </a:r>
                      <a:endParaRPr kumimoji="0" lang="id-ID" sz="2000" b="1" i="0" u="none" strike="noStrike" cap="none" normalizeH="0" baseline="0" dirty="0" smtClean="0">
                        <a:ln>
                          <a:noFill/>
                        </a:ln>
                        <a:solidFill>
                          <a:srgbClr val="FF0000"/>
                        </a:solidFill>
                        <a:effectLst/>
                        <a:latin typeface="Arial" charset="0"/>
                      </a:endParaRP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70103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Times New Roman" pitchFamily="18" charset="0"/>
                          <a:cs typeface="Times New Roman" pitchFamily="18" charset="0"/>
                        </a:rPr>
                        <a:t>Nilai Prestasi Kerja</a:t>
                      </a:r>
                      <a:endParaRPr kumimoji="0" lang="id-ID" sz="1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2000" b="1" i="0" u="none" strike="noStrike" cap="none" normalizeH="0" baseline="0" dirty="0" smtClean="0">
                          <a:ln>
                            <a:noFill/>
                          </a:ln>
                          <a:solidFill>
                            <a:schemeClr val="tx1"/>
                          </a:solidFill>
                          <a:effectLst/>
                          <a:latin typeface="Times New Roman" pitchFamily="18" charset="0"/>
                          <a:cs typeface="Times New Roman" pitchFamily="18" charset="0"/>
                        </a:rPr>
                        <a:t>85,0</a:t>
                      </a:r>
                      <a:r>
                        <a:rPr kumimoji="0" lang="en-AU" sz="2000" b="1" i="0" u="none" strike="noStrike" cap="none" normalizeH="0" baseline="0" dirty="0" smtClean="0">
                          <a:ln>
                            <a:noFill/>
                          </a:ln>
                          <a:solidFill>
                            <a:schemeClr val="tx1"/>
                          </a:solidFill>
                          <a:effectLst/>
                          <a:latin typeface="Times New Roman" pitchFamily="18" charset="0"/>
                          <a:cs typeface="Times New Roman" pitchFamily="18" charset="0"/>
                        </a:rPr>
                        <a:t>0</a:t>
                      </a:r>
                      <a:endParaRPr kumimoji="0" lang="id-ID"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2000" b="1" i="0" u="none" strike="noStrike" cap="none" normalizeH="0" baseline="0" dirty="0" smtClean="0">
                          <a:ln>
                            <a:noFill/>
                          </a:ln>
                          <a:solidFill>
                            <a:schemeClr val="tx1"/>
                          </a:solidFill>
                          <a:effectLst/>
                          <a:latin typeface="Times New Roman" pitchFamily="18" charset="0"/>
                          <a:cs typeface="Times New Roman" pitchFamily="18" charset="0"/>
                        </a:rPr>
                        <a:t>(Baik)</a:t>
                      </a:r>
                      <a:endParaRPr kumimoji="0" lang="id-ID" sz="2000" b="1" i="0" u="none" strike="noStrike" cap="none" normalizeH="0" baseline="0" dirty="0" smtClean="0">
                        <a:ln>
                          <a:noFill/>
                        </a:ln>
                        <a:solidFill>
                          <a:schemeClr val="tx1"/>
                        </a:solidFill>
                        <a:effectLst/>
                        <a:latin typeface="Arial" charset="0"/>
                      </a:endParaRPr>
                    </a:p>
                  </a:txBody>
                  <a:tcPr marT="45719" marB="4571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1672085">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tab pos="160338" algn="l"/>
                        </a:tabLst>
                      </a:pPr>
                      <a:r>
                        <a:rPr kumimoji="0" lang="id-ID" sz="1200" b="1" i="0" u="none" strike="noStrike" cap="none" normalizeH="0" baseline="0" dirty="0" smtClean="0">
                          <a:ln>
                            <a:noFill/>
                          </a:ln>
                          <a:solidFill>
                            <a:schemeClr val="tx1"/>
                          </a:solidFill>
                          <a:effectLst/>
                          <a:latin typeface="Times New Roman" pitchFamily="18" charset="0"/>
                          <a:cs typeface="Times New Roman" pitchFamily="18" charset="0"/>
                        </a:rPr>
                        <a:t>5. KEBERATAN DARI PEGAWAI NEGERI SIPIL </a:t>
                      </a:r>
                      <a:endParaRPr kumimoji="0" lang="id-ID"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60338" algn="l"/>
                        </a:tabLst>
                      </a:pPr>
                      <a:r>
                        <a:rPr kumimoji="0" lang="id-ID" sz="1200" b="1" i="0" u="none" strike="noStrike" cap="none" normalizeH="0" baseline="0" dirty="0" smtClean="0">
                          <a:ln>
                            <a:noFill/>
                          </a:ln>
                          <a:solidFill>
                            <a:schemeClr val="tx1"/>
                          </a:solidFill>
                          <a:effectLst/>
                          <a:latin typeface="Times New Roman" pitchFamily="18" charset="0"/>
                          <a:cs typeface="Times New Roman" pitchFamily="18" charset="0"/>
                        </a:rPr>
                        <a:t>          YANG DINILAI (APABILA ADA)</a:t>
                      </a:r>
                      <a:endParaRPr kumimoji="0" lang="id-ID"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60338" algn="l"/>
                        </a:tabLst>
                      </a:pPr>
                      <a:r>
                        <a:rPr kumimoji="0" lang="id-ID" sz="12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tab pos="160338" algn="l"/>
                        </a:tabLst>
                      </a:pPr>
                      <a:endParaRPr kumimoji="0" lang="id-ID"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60338" algn="l"/>
                        </a:tabLst>
                      </a:pPr>
                      <a:endParaRPr kumimoji="0" lang="id-ID"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60338" algn="l"/>
                        </a:tabLst>
                      </a:pPr>
                      <a:r>
                        <a:rPr kumimoji="0" lang="id-ID" sz="1200" b="0" i="0" u="none" strike="noStrike" cap="none" normalizeH="0" baseline="0" dirty="0" smtClean="0">
                          <a:ln>
                            <a:noFill/>
                          </a:ln>
                          <a:solidFill>
                            <a:schemeClr val="tx1"/>
                          </a:solidFill>
                          <a:effectLst/>
                          <a:latin typeface="Times New Roman" pitchFamily="18" charset="0"/>
                          <a:cs typeface="Times New Roman" pitchFamily="18" charset="0"/>
                        </a:rPr>
                        <a:t>             Tanggal, ..........................................</a:t>
                      </a:r>
                      <a:endParaRPr kumimoji="0" lang="id-ID" sz="1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4"/>
          <p:cNvSpPr>
            <a:spLocks noGrp="1"/>
          </p:cNvSpPr>
          <p:nvPr>
            <p:ph type="sldNum" sz="quarter" idx="12"/>
          </p:nvPr>
        </p:nvSpPr>
        <p:spPr/>
        <p:txBody>
          <a:bodyPr/>
          <a:lstStyle/>
          <a:p>
            <a:pPr>
              <a:defRPr/>
            </a:pPr>
            <a:fld id="{B24EDE80-A006-41A6-AC7C-8E8BA8FBF07A}" type="slidenum">
              <a:rPr lang="en-US" smtClean="0"/>
              <a:pPr>
                <a:defRPr/>
              </a:pPr>
              <a:t>24</a:t>
            </a:fld>
            <a:endParaRPr lang="en-US" smtClean="0"/>
          </a:p>
        </p:txBody>
      </p:sp>
      <p:graphicFrame>
        <p:nvGraphicFramePr>
          <p:cNvPr id="373762" name="Group 2"/>
          <p:cNvGraphicFramePr>
            <a:graphicFrameLocks noGrp="1"/>
          </p:cNvGraphicFramePr>
          <p:nvPr>
            <p:ph/>
          </p:nvPr>
        </p:nvGraphicFramePr>
        <p:xfrm>
          <a:off x="457200" y="363538"/>
          <a:ext cx="8186738" cy="5851525"/>
        </p:xfrm>
        <a:graphic>
          <a:graphicData uri="http://schemas.openxmlformats.org/drawingml/2006/table">
            <a:tbl>
              <a:tblPr/>
              <a:tblGrid>
                <a:gridCol w="442911"/>
                <a:gridCol w="4546585"/>
                <a:gridCol w="3197242"/>
              </a:tblGrid>
              <a:tr h="266065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sv-SE" sz="1200" b="1" i="0" u="none" strike="noStrike" cap="none" normalizeH="0" baseline="0" dirty="0" smtClean="0">
                          <a:ln>
                            <a:noFill/>
                          </a:ln>
                          <a:solidFill>
                            <a:schemeClr val="tx1"/>
                          </a:solidFill>
                          <a:effectLst/>
                          <a:latin typeface="Times New Roman" pitchFamily="18" charset="0"/>
                          <a:cs typeface="Times New Roman" pitchFamily="18" charset="0"/>
                        </a:rPr>
                        <a:t>6.</a:t>
                      </a:r>
                      <a:endParaRPr kumimoji="0" lang="sv-SE"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sv-SE" sz="1200" b="1" i="0" u="none" strike="noStrike" cap="none" normalizeH="0" baseline="0" smtClean="0">
                          <a:ln>
                            <a:noFill/>
                          </a:ln>
                          <a:solidFill>
                            <a:schemeClr val="tx1"/>
                          </a:solidFill>
                          <a:effectLst/>
                          <a:latin typeface="Times New Roman" pitchFamily="18" charset="0"/>
                          <a:cs typeface="Times New Roman" pitchFamily="18" charset="0"/>
                        </a:rPr>
                        <a:t>TANGGAPAN PEJABAT PENILAI ATAS KEBERATAN</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sv-SE" sz="12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smtClean="0">
                          <a:ln>
                            <a:noFill/>
                          </a:ln>
                          <a:solidFill>
                            <a:schemeClr val="tx1"/>
                          </a:solidFill>
                          <a:effectLst/>
                          <a:latin typeface="Times New Roman" pitchFamily="18" charset="0"/>
                          <a:cs typeface="Times New Roman" pitchFamily="18" charset="0"/>
                        </a:rPr>
                        <a:t>Tanggal, ........................</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90875">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sv-SE" sz="1200" b="1" i="0" u="none" strike="noStrike" cap="none" normalizeH="0" baseline="0" dirty="0" smtClean="0">
                          <a:ln>
                            <a:noFill/>
                          </a:ln>
                          <a:solidFill>
                            <a:schemeClr val="tx1"/>
                          </a:solidFill>
                          <a:effectLst/>
                          <a:latin typeface="Times New Roman" pitchFamily="18" charset="0"/>
                          <a:cs typeface="Times New Roman" pitchFamily="18" charset="0"/>
                        </a:rPr>
                        <a:t>7.</a:t>
                      </a:r>
                      <a:endParaRPr kumimoji="0" lang="sv-SE"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1" i="0" u="none" strike="noStrike" cap="none" normalizeH="0" baseline="0" smtClean="0">
                          <a:ln>
                            <a:noFill/>
                          </a:ln>
                          <a:solidFill>
                            <a:schemeClr val="tx1"/>
                          </a:solidFill>
                          <a:effectLst/>
                          <a:latin typeface="Times New Roman" pitchFamily="18" charset="0"/>
                          <a:cs typeface="Times New Roman" pitchFamily="18" charset="0"/>
                        </a:rPr>
                        <a:t>KEPUTUSAN ATASAN PEJABAT PENILAI ATAS KEBERATAN</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fi-FI"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chemeClr val="tx1"/>
                          </a:solidFill>
                          <a:effectLst/>
                          <a:latin typeface="Times New Roman" pitchFamily="18" charset="0"/>
                          <a:cs typeface="Times New Roman" pitchFamily="18" charset="0"/>
                        </a:rPr>
                        <a:t>Tanggal, .......................</a:t>
                      </a:r>
                      <a:endParaRPr kumimoji="0" lang="fi-FI" sz="1800" b="0" i="0" u="none" strike="noStrike" cap="none" normalizeH="0" baseline="0" dirty="0" smtClean="0">
                        <a:ln>
                          <a:noFill/>
                        </a:ln>
                        <a:solidFill>
                          <a:schemeClr val="tx1"/>
                        </a:solidFill>
                        <a:effectLst/>
                        <a:latin typeface="Arial" charset="0"/>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med">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p:txBody>
          <a:bodyPr/>
          <a:lstStyle/>
          <a:p>
            <a:pPr>
              <a:defRPr/>
            </a:pPr>
            <a:fld id="{B266D084-3237-4796-BA5F-A257F8C98126}" type="slidenum">
              <a:rPr lang="en-US" smtClean="0"/>
              <a:pPr>
                <a:defRPr/>
              </a:pPr>
              <a:t>25</a:t>
            </a:fld>
            <a:endParaRPr lang="en-US" smtClean="0"/>
          </a:p>
        </p:txBody>
      </p:sp>
      <p:pic>
        <p:nvPicPr>
          <p:cNvPr id="5122"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71600" y="188640"/>
            <a:ext cx="7272808" cy="62646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spd="med">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609600" y="609600"/>
            <a:ext cx="7772400" cy="5324475"/>
          </a:xfrm>
          <a:blipFill>
            <a:blip r:embed="rId2"/>
            <a:tile tx="0" ty="0" sx="100000" sy="100000" flip="none" algn="tl"/>
          </a:blipFill>
          <a:ln>
            <a:solidFill>
              <a:schemeClr val="accent2">
                <a:shade val="95000"/>
                <a:satMod val="105000"/>
              </a:schemeClr>
            </a:solidFill>
          </a:ln>
        </p:spPr>
        <p:txBody>
          <a:bodyPr>
            <a:noAutofit/>
          </a:bodyPr>
          <a:lstStyle/>
          <a:p>
            <a:pPr eaLnBrk="1" hangingPunct="1">
              <a:buFont typeface="Wingdings" pitchFamily="2" charset="2"/>
              <a:buChar char="Ø"/>
              <a:defRPr/>
            </a:pPr>
            <a:endParaRPr lang="id-ID" sz="2000" dirty="0" smtClean="0">
              <a:latin typeface="Berlin Sans FB" pitchFamily="34" charset="0"/>
            </a:endParaRPr>
          </a:p>
          <a:p>
            <a:pPr eaLnBrk="1" hangingPunct="1">
              <a:buFont typeface="Wingdings" pitchFamily="2" charset="2"/>
              <a:buChar char="Ø"/>
              <a:defRPr/>
            </a:pPr>
            <a:r>
              <a:rPr lang="id-ID" sz="2000" dirty="0" smtClean="0">
                <a:latin typeface="Berlin Sans FB" pitchFamily="34" charset="0"/>
              </a:rPr>
              <a:t>Penyusunan dan penilaian SKP bagi PNS yang </a:t>
            </a:r>
            <a:r>
              <a:rPr lang="id-ID" sz="2000" dirty="0" smtClean="0">
                <a:solidFill>
                  <a:srgbClr val="FF0000"/>
                </a:solidFill>
                <a:latin typeface="Berlin Sans FB" pitchFamily="34" charset="0"/>
              </a:rPr>
              <a:t>mutasi/ pindah</a:t>
            </a:r>
          </a:p>
          <a:p>
            <a:pPr algn="just" eaLnBrk="1" hangingPunct="1">
              <a:buFont typeface="Arial" charset="0"/>
              <a:buNone/>
              <a:defRPr/>
            </a:pPr>
            <a:r>
              <a:rPr lang="id-ID" sz="2000" dirty="0" smtClean="0">
                <a:latin typeface="Berlin Sans FB" pitchFamily="34" charset="0"/>
              </a:rPr>
              <a:t>	Perpindahan pegawai dapat terjadi baik secara horizontal, vertikal (promosi/demosi), maupun diagonal (antar jabatan struktural, fungsional, dari struktural ke fungsional atau sebaliknya)</a:t>
            </a:r>
          </a:p>
          <a:p>
            <a:pPr algn="just" eaLnBrk="1" hangingPunct="1">
              <a:buFont typeface="Arial" charset="0"/>
              <a:buNone/>
              <a:defRPr/>
            </a:pPr>
            <a:endParaRPr lang="id-ID" sz="1000" dirty="0" smtClean="0">
              <a:latin typeface="Berlin Sans FB" pitchFamily="34" charset="0"/>
            </a:endParaRPr>
          </a:p>
          <a:p>
            <a:pPr algn="just" eaLnBrk="1" hangingPunct="1">
              <a:buFont typeface="Wingdings" pitchFamily="2" charset="2"/>
              <a:buChar char="Ø"/>
              <a:defRPr/>
            </a:pPr>
            <a:r>
              <a:rPr lang="id-ID" sz="2000" dirty="0" smtClean="0">
                <a:latin typeface="Berlin Sans FB" pitchFamily="34" charset="0"/>
              </a:rPr>
              <a:t>Penyusunan SKP bagi PNS yg menjalani </a:t>
            </a:r>
            <a:r>
              <a:rPr lang="id-ID" sz="2000" dirty="0" smtClean="0">
                <a:solidFill>
                  <a:srgbClr val="FF0000"/>
                </a:solidFill>
                <a:latin typeface="Berlin Sans FB" pitchFamily="34" charset="0"/>
              </a:rPr>
              <a:t>cuti bersalin/ cuti besar </a:t>
            </a:r>
            <a:r>
              <a:rPr lang="id-ID" sz="2000" dirty="0" smtClean="0">
                <a:latin typeface="Berlin Sans FB" pitchFamily="34" charset="0"/>
              </a:rPr>
              <a:t>harus mempertimbangkan jumlah kegiatan dan target serta waktu.</a:t>
            </a:r>
          </a:p>
          <a:p>
            <a:pPr algn="just" eaLnBrk="1" hangingPunct="1">
              <a:buFont typeface="Wingdings" pitchFamily="2" charset="2"/>
              <a:buChar char="Ø"/>
              <a:defRPr/>
            </a:pPr>
            <a:endParaRPr lang="id-ID" sz="1000" dirty="0" smtClean="0">
              <a:latin typeface="Berlin Sans FB" pitchFamily="34" charset="0"/>
            </a:endParaRPr>
          </a:p>
          <a:p>
            <a:pPr algn="just" eaLnBrk="1" hangingPunct="1">
              <a:buFont typeface="Wingdings" pitchFamily="2" charset="2"/>
              <a:buChar char="Ø"/>
              <a:defRPr/>
            </a:pPr>
            <a:r>
              <a:rPr lang="id-ID" sz="2000" dirty="0" smtClean="0">
                <a:latin typeface="Berlin Sans FB" pitchFamily="34" charset="0"/>
              </a:rPr>
              <a:t>Penyusunan SKP bagi PNS yang menjalani </a:t>
            </a:r>
            <a:r>
              <a:rPr lang="id-ID" sz="2000" dirty="0" smtClean="0">
                <a:solidFill>
                  <a:srgbClr val="FF0000"/>
                </a:solidFill>
                <a:latin typeface="Berlin Sans FB" pitchFamily="34" charset="0"/>
              </a:rPr>
              <a:t>cuti sakit </a:t>
            </a:r>
            <a:r>
              <a:rPr lang="id-ID" sz="2000" dirty="0" smtClean="0">
                <a:latin typeface="Berlin Sans FB" pitchFamily="34" charset="0"/>
              </a:rPr>
              <a:t>harus disesuaikan dengan sisa waktu dalam tahun berjalan.</a:t>
            </a:r>
          </a:p>
          <a:p>
            <a:pPr algn="just" eaLnBrk="1" hangingPunct="1">
              <a:buFont typeface="Wingdings" pitchFamily="2" charset="2"/>
              <a:buChar char="Ø"/>
              <a:defRPr/>
            </a:pPr>
            <a:endParaRPr lang="id-ID" sz="1000" dirty="0" smtClean="0">
              <a:latin typeface="Berlin Sans FB" pitchFamily="34" charset="0"/>
            </a:endParaRPr>
          </a:p>
          <a:p>
            <a:pPr eaLnBrk="1" hangingPunct="1">
              <a:buFont typeface="Wingdings" pitchFamily="2" charset="2"/>
              <a:buChar char="Ø"/>
              <a:defRPr/>
            </a:pPr>
            <a:r>
              <a:rPr lang="id-ID" sz="2000" dirty="0" smtClean="0">
                <a:latin typeface="Berlin Sans FB" pitchFamily="34" charset="0"/>
              </a:rPr>
              <a:t>Penyusunan SKP bagi PNS yg ditunjuk sebagai </a:t>
            </a:r>
            <a:r>
              <a:rPr lang="id-ID" sz="2000" dirty="0" smtClean="0">
                <a:solidFill>
                  <a:srgbClr val="FF0000"/>
                </a:solidFill>
                <a:latin typeface="Berlin Sans FB" pitchFamily="34" charset="0"/>
              </a:rPr>
              <a:t>Pelaksana Tugas </a:t>
            </a:r>
            <a:r>
              <a:rPr lang="id-ID" sz="2000" dirty="0" smtClean="0">
                <a:latin typeface="Berlin Sans FB" pitchFamily="34" charset="0"/>
              </a:rPr>
              <a:t>(Plt.), maka tugas-tugas sebagai Plt. dihitung sebagai </a:t>
            </a:r>
            <a:r>
              <a:rPr lang="id-ID" sz="2000" dirty="0" smtClean="0">
                <a:solidFill>
                  <a:srgbClr val="FF0000"/>
                </a:solidFill>
                <a:latin typeface="Berlin Sans FB" pitchFamily="34" charset="0"/>
              </a:rPr>
              <a:t>tugas tambahan.</a:t>
            </a:r>
          </a:p>
          <a:p>
            <a:pPr eaLnBrk="1" hangingPunct="1">
              <a:buFont typeface="Arial" charset="0"/>
              <a:buNone/>
              <a:defRPr/>
            </a:pPr>
            <a:endParaRPr lang="id-ID" sz="20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grpSp>
        <p:nvGrpSpPr>
          <p:cNvPr id="59394" name="Group 7"/>
          <p:cNvGrpSpPr>
            <a:grpSpLocks/>
          </p:cNvGrpSpPr>
          <p:nvPr/>
        </p:nvGrpSpPr>
        <p:grpSpPr bwMode="auto">
          <a:xfrm>
            <a:off x="39688" y="0"/>
            <a:ext cx="3617912" cy="1219200"/>
            <a:chOff x="1219200" y="1600200"/>
            <a:chExt cx="4495800" cy="1219200"/>
          </a:xfrm>
        </p:grpSpPr>
        <p:sp>
          <p:nvSpPr>
            <p:cNvPr id="6" name="Striped Right Arrow 5"/>
            <p:cNvSpPr/>
            <p:nvPr/>
          </p:nvSpPr>
          <p:spPr>
            <a:xfrm>
              <a:off x="1219200" y="1600200"/>
              <a:ext cx="4495800" cy="1219200"/>
            </a:xfrm>
            <a:prstGeom prst="striped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a:p>
          </p:txBody>
        </p:sp>
        <p:sp>
          <p:nvSpPr>
            <p:cNvPr id="59511" name="Rectangle 6"/>
            <p:cNvSpPr>
              <a:spLocks noChangeArrowheads="1"/>
            </p:cNvSpPr>
            <p:nvPr/>
          </p:nvSpPr>
          <p:spPr bwMode="auto">
            <a:xfrm>
              <a:off x="1445364" y="1895172"/>
              <a:ext cx="4191000" cy="646331"/>
            </a:xfrm>
            <a:prstGeom prst="rect">
              <a:avLst/>
            </a:prstGeom>
            <a:noFill/>
            <a:ln w="9525">
              <a:noFill/>
              <a:miter lim="800000"/>
              <a:headEnd/>
              <a:tailEnd/>
            </a:ln>
          </p:spPr>
          <p:txBody>
            <a:bodyPr>
              <a:spAutoFit/>
            </a:bodyPr>
            <a:lstStyle/>
            <a:p>
              <a:pPr algn="ctr"/>
              <a:r>
                <a:rPr lang="id-ID">
                  <a:solidFill>
                    <a:srgbClr val="FF66FF"/>
                  </a:solidFill>
                  <a:latin typeface="Aharoni" pitchFamily="2" charset="-79"/>
                  <a:cs typeface="Aharoni" pitchFamily="2" charset="-79"/>
                </a:rPr>
                <a:t>Penilaian SKP bagi PNS      yg Mutasi/ Pindah</a:t>
              </a:r>
              <a:endParaRPr lang="en-US">
                <a:solidFill>
                  <a:srgbClr val="FF66FF"/>
                </a:solidFill>
              </a:endParaRPr>
            </a:p>
          </p:txBody>
        </p:sp>
      </p:grpSp>
      <p:sp>
        <p:nvSpPr>
          <p:cNvPr id="59395" name="Rectangle 8"/>
          <p:cNvSpPr>
            <a:spLocks noChangeArrowheads="1"/>
          </p:cNvSpPr>
          <p:nvPr/>
        </p:nvSpPr>
        <p:spPr bwMode="auto">
          <a:xfrm>
            <a:off x="4114800" y="381000"/>
            <a:ext cx="4572000" cy="584200"/>
          </a:xfrm>
          <a:prstGeom prst="rect">
            <a:avLst/>
          </a:prstGeom>
          <a:noFill/>
          <a:ln w="9525">
            <a:noFill/>
            <a:miter lim="800000"/>
            <a:headEnd/>
            <a:tailEnd/>
          </a:ln>
        </p:spPr>
        <p:txBody>
          <a:bodyPr>
            <a:spAutoFit/>
          </a:bodyPr>
          <a:lstStyle/>
          <a:p>
            <a:pPr algn="ctr">
              <a:buFont typeface="Arial" charset="0"/>
              <a:buNone/>
            </a:pPr>
            <a:r>
              <a:rPr lang="id-ID" sz="1600" i="1">
                <a:latin typeface="Aharoni" pitchFamily="2" charset="-79"/>
                <a:cs typeface="Aharoni" pitchFamily="2" charset="-79"/>
              </a:rPr>
              <a:t>Seorang PNS bernama Ali Muktar Raja, S.Sos dimutasikan ke unit kerja lain</a:t>
            </a:r>
          </a:p>
        </p:txBody>
      </p:sp>
      <p:sp>
        <p:nvSpPr>
          <p:cNvPr id="59396" name="Text Box 781"/>
          <p:cNvSpPr txBox="1">
            <a:spLocks noChangeArrowheads="1"/>
          </p:cNvSpPr>
          <p:nvPr/>
        </p:nvSpPr>
        <p:spPr bwMode="auto">
          <a:xfrm>
            <a:off x="2311400" y="1069975"/>
            <a:ext cx="4392613" cy="630238"/>
          </a:xfrm>
          <a:prstGeom prst="rect">
            <a:avLst/>
          </a:prstGeom>
          <a:noFill/>
          <a:ln w="9525">
            <a:noFill/>
            <a:miter lim="800000"/>
            <a:headEnd/>
            <a:tailEnd/>
          </a:ln>
        </p:spPr>
        <p:txBody>
          <a:bodyPr>
            <a:spAutoFit/>
          </a:bodyPr>
          <a:lstStyle/>
          <a:p>
            <a:pPr algn="ctr">
              <a:spcBef>
                <a:spcPct val="50000"/>
              </a:spcBef>
            </a:pPr>
            <a:r>
              <a:rPr lang="en-US" sz="1400" b="1">
                <a:solidFill>
                  <a:srgbClr val="0033CC"/>
                </a:solidFill>
              </a:rPr>
              <a:t>FORMULIR SASARAN KERJA</a:t>
            </a:r>
          </a:p>
          <a:p>
            <a:pPr algn="ctr">
              <a:spcBef>
                <a:spcPct val="50000"/>
              </a:spcBef>
            </a:pPr>
            <a:r>
              <a:rPr lang="en-US" sz="1400" b="1">
                <a:solidFill>
                  <a:srgbClr val="0033CC"/>
                </a:solidFill>
              </a:rPr>
              <a:t>PEGAWAI NEGERI SIPIL</a:t>
            </a:r>
          </a:p>
        </p:txBody>
      </p:sp>
      <p:graphicFrame>
        <p:nvGraphicFramePr>
          <p:cNvPr id="11" name="Group 1996"/>
          <p:cNvGraphicFramePr>
            <a:graphicFrameLocks noGrp="1"/>
          </p:cNvGraphicFramePr>
          <p:nvPr/>
        </p:nvGraphicFramePr>
        <p:xfrm>
          <a:off x="304800" y="1657350"/>
          <a:ext cx="8534399" cy="3579967"/>
        </p:xfrm>
        <a:graphic>
          <a:graphicData uri="http://schemas.openxmlformats.org/drawingml/2006/table">
            <a:tbl>
              <a:tblPr/>
              <a:tblGrid>
                <a:gridCol w="585455"/>
                <a:gridCol w="1491516"/>
                <a:gridCol w="1700607"/>
                <a:gridCol w="756212"/>
                <a:gridCol w="1482804"/>
                <a:gridCol w="670834"/>
                <a:gridCol w="754470"/>
                <a:gridCol w="1092501"/>
              </a:tblGrid>
              <a:tr h="28726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dirty="0" smtClean="0">
                          <a:ln>
                            <a:noFill/>
                          </a:ln>
                          <a:solidFill>
                            <a:srgbClr val="3333CC"/>
                          </a:solidFill>
                          <a:effectLst/>
                          <a:latin typeface="Arial Narrow" pitchFamily="34" charset="0"/>
                          <a:cs typeface="Times New Roman" pitchFamily="18" charset="0"/>
                        </a:rPr>
                        <a:t>NO</a:t>
                      </a:r>
                      <a:endParaRPr kumimoji="0" lang="id-ID" sz="12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I. PEJABAT PENILAI</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NO</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II. PEGAWAI  NEGERI SIPIL YANG DINILAI</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1</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Nama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dirty="0" smtClean="0">
                          <a:ln>
                            <a:noFill/>
                          </a:ln>
                          <a:solidFill>
                            <a:srgbClr val="0033CC"/>
                          </a:solidFill>
                          <a:effectLst/>
                          <a:latin typeface="Arial Narrow" pitchFamily="34" charset="0"/>
                          <a:cs typeface="Times New Roman" pitchFamily="18" charset="0"/>
                        </a:rPr>
                        <a:t>Drs. Indra Hidayat</a:t>
                      </a:r>
                      <a:endParaRPr kumimoji="0" lang="id-ID" sz="900" b="0" i="0" u="none" strike="noStrike" cap="none" normalizeH="0" baseline="0" noProof="0" dirty="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1</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Nama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0033CC"/>
                          </a:solidFill>
                          <a:effectLst/>
                          <a:latin typeface="Arial Narrow" pitchFamily="34" charset="0"/>
                          <a:cs typeface="Times New Roman" pitchFamily="18" charset="0"/>
                        </a:rPr>
                        <a:t>Ali Muktar Raja, S.Sos</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2</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NIP</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19610412.198801.1.099</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2</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NIP</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19750718.200001.1.099</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3</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Pangkat/Gol.Ruang</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Penata Tk.I/IIId</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3</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Pangkat/Gol.Ruang</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Penata/IIIc</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4</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Jabatan</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Kepala Subdirektorat Mutasi II</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4</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Jabatan</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Kepala Seksi Mutasi IIA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5</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Unit Kerja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Dit. Kepangkatan dan Mutasi</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5</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Unit Kerja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Dit. Kepangkatan dan Mutasi</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9995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NO</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III. Kegiatan Tugas Jabatan</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ANGKA KREDIT</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TARGET</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96189">
                <a:tc v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KUANT/</a:t>
                      </a:r>
                      <a:endParaRPr kumimoji="0" lang="id-ID" sz="1000" b="0" i="0" u="none" strike="noStrike" cap="none" normalizeH="0" baseline="0" noProof="0" smtClean="0">
                        <a:ln>
                          <a:noFill/>
                        </a:ln>
                        <a:solidFill>
                          <a:srgbClr val="33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OUTPUT</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KUAL/ MUTU</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WAKTU</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BIAYA</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961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Menyelesaikan nota persetujuan KP Kementerian Luar Negeri golru III/d kebawah</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ea typeface="Times New Roman" pitchFamily="18" charset="0"/>
                          <a:cs typeface="Arial" charset="0"/>
                        </a:rPr>
                        <a:t>500 NP</a:t>
                      </a:r>
                      <a:endParaRPr kumimoji="0" lang="id-ID" sz="1000" b="0" i="0" u="none" strike="noStrike" cap="none" normalizeH="0" baseline="0" noProof="0" smtClean="0">
                        <a:ln>
                          <a:noFill/>
                        </a:ln>
                        <a:solidFill>
                          <a:srgbClr val="3333CC"/>
                        </a:solidFill>
                        <a:effectLst/>
                        <a:latin typeface="Arial" charset="0"/>
                        <a:ea typeface="Times New Roman" pitchFamily="18" charset="0"/>
                        <a:cs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12</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74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2</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Menyelesaikan nota persetujuan KP  Kejaksaan Agunggolru III/d kebawah</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1500 NP</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12</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961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3</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Menyelesaikan nota persetujuan KP Kementerian Kesehatan golru III/d kebawah</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ea typeface="Times New Roman" pitchFamily="18" charset="0"/>
                          <a:cs typeface="Arial" charset="0"/>
                        </a:rPr>
                        <a:t>1500 NP</a:t>
                      </a:r>
                      <a:endParaRPr kumimoji="0" lang="id-ID" sz="1000" b="0" i="0" u="none" strike="noStrike" cap="none" normalizeH="0" baseline="0" noProof="0" smtClean="0">
                        <a:ln>
                          <a:noFill/>
                        </a:ln>
                        <a:solidFill>
                          <a:srgbClr val="3333CC"/>
                        </a:solidFill>
                        <a:effectLst/>
                        <a:latin typeface="Arial" charset="0"/>
                        <a:ea typeface="Times New Roman" pitchFamily="18" charset="0"/>
                        <a:cs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12</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0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4</a:t>
                      </a:r>
                      <a:endParaRPr kumimoji="0" lang="id-ID" sz="1000" b="0" i="0" u="none" strike="noStrike" cap="none" normalizeH="0" baseline="0" noProof="0" dirty="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Membuat laporan tahunan</a:t>
                      </a:r>
                      <a:endParaRPr kumimoji="0" lang="id-ID" sz="1000" b="0" i="0" u="none" strike="noStrike" cap="none" normalizeH="0" baseline="0" noProof="0" dirty="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dirty="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1 Lap</a:t>
                      </a:r>
                      <a:endParaRPr kumimoji="0" lang="id-ID" sz="10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12</a:t>
                      </a:r>
                      <a:endParaRPr kumimoji="0" lang="id-ID" sz="10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2" name="Group 1994"/>
          <p:cNvGraphicFramePr>
            <a:graphicFrameLocks noGrp="1"/>
          </p:cNvGraphicFramePr>
          <p:nvPr/>
        </p:nvGraphicFramePr>
        <p:xfrm>
          <a:off x="539750" y="5240338"/>
          <a:ext cx="8064500" cy="1646238"/>
        </p:xfrm>
        <a:graphic>
          <a:graphicData uri="http://schemas.openxmlformats.org/drawingml/2006/table">
            <a:tbl>
              <a:tblPr/>
              <a:tblGrid>
                <a:gridCol w="3584575"/>
                <a:gridCol w="895350"/>
                <a:gridCol w="3584575"/>
              </a:tblGrid>
              <a:tr h="274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dirty="0" smtClean="0">
                        <a:ln>
                          <a:noFill/>
                        </a:ln>
                        <a:solidFill>
                          <a:schemeClr val="tx1"/>
                        </a:solidFill>
                        <a:effectLst/>
                        <a:latin typeface="Arial" charset="0"/>
                      </a:endParaRPr>
                    </a:p>
                  </a:txBody>
                  <a:tcPr marT="45729" marB="45729"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Jakarta, </a:t>
                      </a:r>
                      <a:r>
                        <a:rPr kumimoji="0" lang="en-US" sz="1200" b="0" i="0" u="none" strike="noStrike" cap="none" normalizeH="0" baseline="0" noProof="0" dirty="0" smtClean="0">
                          <a:ln>
                            <a:noFill/>
                          </a:ln>
                          <a:solidFill>
                            <a:srgbClr val="0033CC"/>
                          </a:solidFill>
                          <a:effectLst/>
                          <a:latin typeface="Arial Narrow" pitchFamily="34" charset="0"/>
                          <a:cs typeface="Times New Roman" pitchFamily="18" charset="0"/>
                        </a:rPr>
                        <a:t>5</a:t>
                      </a: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 Januari 2013</a:t>
                      </a:r>
                      <a:endParaRPr kumimoji="0" lang="id-ID" sz="1200" b="0" i="0" u="none" strike="noStrike" cap="none" normalizeH="0" baseline="0" noProof="0" dirty="0" smtClean="0">
                        <a:ln>
                          <a:noFill/>
                        </a:ln>
                        <a:solidFill>
                          <a:srgbClr val="0033CC"/>
                        </a:solidFill>
                        <a:effectLst/>
                        <a:latin typeface="Arial" charset="0"/>
                      </a:endParaRPr>
                    </a:p>
                  </a:txBody>
                  <a:tcPr marT="45729" marB="45729" horzOverflow="overflow">
                    <a:lnL>
                      <a:noFill/>
                    </a:lnL>
                    <a:lnR cap="flat">
                      <a:noFill/>
                    </a:lnR>
                    <a:lnT cap="flat">
                      <a:noFill/>
                    </a:lnT>
                    <a:lnB>
                      <a:noFill/>
                    </a:lnB>
                    <a:lnTlToBr>
                      <a:noFill/>
                    </a:lnTlToBr>
                    <a:lnBlToTr>
                      <a:noFill/>
                    </a:lnBlToTr>
                    <a:noFill/>
                  </a:tcPr>
                </a:tc>
              </a:tr>
              <a:tr h="27437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Pejabat Penilai</a:t>
                      </a:r>
                      <a:endParaRPr kumimoji="0" lang="id-ID" sz="1200" b="0" i="0" u="none" strike="noStrike" cap="none" normalizeH="0" baseline="0" noProof="0" dirty="0" smtClean="0">
                        <a:ln>
                          <a:noFill/>
                        </a:ln>
                        <a:solidFill>
                          <a:srgbClr val="0033CC"/>
                        </a:solidFill>
                        <a:effectLst/>
                        <a:latin typeface="Arial"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33CC"/>
                          </a:solidFill>
                          <a:effectLst/>
                          <a:latin typeface="Arial Narrow" pitchFamily="34" charset="0"/>
                          <a:cs typeface="Times New Roman" pitchFamily="18" charset="0"/>
                        </a:rPr>
                        <a:t>Pegawai Negeri Sipil Yang Dinilai</a:t>
                      </a: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dirty="0" smtClean="0">
                        <a:ln>
                          <a:noFill/>
                        </a:ln>
                        <a:solidFill>
                          <a:srgbClr val="0033CC"/>
                        </a:solidFill>
                        <a:effectLst/>
                        <a:latin typeface="Arial"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200" b="0" i="0" u="sng" strike="noStrike" cap="none" normalizeH="0" baseline="0" noProof="0" dirty="0" smtClean="0">
                          <a:ln>
                            <a:noFill/>
                          </a:ln>
                          <a:solidFill>
                            <a:srgbClr val="0033CC"/>
                          </a:solidFill>
                          <a:effectLst/>
                          <a:latin typeface="Arial Narrow" pitchFamily="34" charset="0"/>
                          <a:cs typeface="Times New Roman" pitchFamily="18" charset="0"/>
                        </a:rPr>
                        <a:t>(</a:t>
                      </a: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Drs. Indra Hidayat</a:t>
                      </a:r>
                      <a:r>
                        <a:rPr kumimoji="0" lang="id-ID" sz="1200" b="0" i="0" u="none" strike="noStrike" cap="none" normalizeH="0" baseline="0" noProof="0" dirty="0" smtClean="0">
                          <a:ln>
                            <a:noFill/>
                          </a:ln>
                          <a:solidFill>
                            <a:srgbClr val="0033CC"/>
                          </a:solidFill>
                          <a:effectLst/>
                          <a:latin typeface="Arial" charset="0"/>
                          <a:cs typeface="Times New Roman" pitchFamily="18" charset="0"/>
                        </a:rPr>
                        <a:t>)</a:t>
                      </a:r>
                      <a:endParaRPr kumimoji="0" lang="id-ID" sz="1200" b="0" i="0" u="none" strike="noStrike" cap="none" normalizeH="0" baseline="0" noProof="0" dirty="0" smtClean="0">
                        <a:ln>
                          <a:noFill/>
                        </a:ln>
                        <a:solidFill>
                          <a:srgbClr val="3333CC"/>
                        </a:solidFill>
                        <a:effectLst/>
                        <a:latin typeface="Arial Narrow" pitchFamily="34"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200" b="0" i="0" u="none" strike="noStrike" cap="none" normalizeH="0" baseline="0" noProof="0" smtClean="0">
                          <a:ln>
                            <a:noFill/>
                          </a:ln>
                          <a:solidFill>
                            <a:srgbClr val="0033CC"/>
                          </a:solidFill>
                          <a:effectLst/>
                          <a:latin typeface="Arial Narrow" pitchFamily="34" charset="0"/>
                          <a:cs typeface="Times New Roman" pitchFamily="18" charset="0"/>
                        </a:rPr>
                        <a:t>(Ali Muktar Raja, S.Sos)</a:t>
                      </a: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                           NIP. </a:t>
                      </a:r>
                      <a:r>
                        <a:rPr kumimoji="0" lang="id-ID" sz="1200" b="0" i="0" u="none" strike="noStrike" cap="none" normalizeH="0" baseline="0" noProof="0" dirty="0" smtClean="0">
                          <a:ln>
                            <a:noFill/>
                          </a:ln>
                          <a:solidFill>
                            <a:srgbClr val="3333CC"/>
                          </a:solidFill>
                          <a:effectLst/>
                          <a:latin typeface="Arial Narrow" pitchFamily="34" charset="0"/>
                        </a:rPr>
                        <a:t>19610412.198801.1.099</a:t>
                      </a:r>
                    </a:p>
                  </a:txBody>
                  <a:tcPr marT="45729" marB="45729"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                           NIP. </a:t>
                      </a:r>
                      <a:r>
                        <a:rPr kumimoji="0" lang="id-ID" sz="1200" b="0" i="0" u="none" strike="noStrike" cap="none" normalizeH="0" baseline="0" noProof="0" dirty="0" smtClean="0">
                          <a:ln>
                            <a:noFill/>
                          </a:ln>
                          <a:solidFill>
                            <a:srgbClr val="3333CC"/>
                          </a:solidFill>
                          <a:effectLst/>
                          <a:latin typeface="Arial Narrow" pitchFamily="34" charset="0"/>
                          <a:cs typeface="Times New Roman" pitchFamily="18" charset="0"/>
                        </a:rPr>
                        <a:t>19750718.200001.1.099</a:t>
                      </a:r>
                      <a:endParaRPr kumimoji="0" lang="id-ID" sz="1200" b="0" i="0" u="none" strike="noStrike" cap="none" normalizeH="0" baseline="0" noProof="0" dirty="0" smtClean="0">
                        <a:ln>
                          <a:noFill/>
                        </a:ln>
                        <a:solidFill>
                          <a:srgbClr val="3333CC"/>
                        </a:solidFill>
                        <a:effectLst/>
                        <a:latin typeface="Arial Narrow" pitchFamily="34" charset="0"/>
                      </a:endParaRPr>
                    </a:p>
                  </a:txBody>
                  <a:tcPr marT="45729" marB="45729"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60418" name="Rectangle 4"/>
          <p:cNvSpPr>
            <a:spLocks noChangeArrowheads="1"/>
          </p:cNvSpPr>
          <p:nvPr/>
        </p:nvSpPr>
        <p:spPr bwMode="auto">
          <a:xfrm>
            <a:off x="3348038" y="30163"/>
            <a:ext cx="2398712" cy="457200"/>
          </a:xfrm>
          <a:prstGeom prst="rect">
            <a:avLst/>
          </a:prstGeom>
          <a:noFill/>
          <a:ln w="9525">
            <a:noFill/>
            <a:miter lim="800000"/>
            <a:headEnd/>
            <a:tailEnd/>
          </a:ln>
        </p:spPr>
        <p:txBody>
          <a:bodyPr wrap="none" anchor="ctr">
            <a:spAutoFit/>
          </a:bodyPr>
          <a:lstStyle/>
          <a:p>
            <a:pPr algn="ctr"/>
            <a:r>
              <a:rPr lang="id-ID" sz="1200" b="1">
                <a:solidFill>
                  <a:srgbClr val="0033CC"/>
                </a:solidFill>
                <a:cs typeface="Times New Roman" pitchFamily="18" charset="0"/>
              </a:rPr>
              <a:t>PENILAIAN SASARAN KERJA </a:t>
            </a:r>
            <a:endParaRPr lang="en-US" sz="1200">
              <a:solidFill>
                <a:srgbClr val="0033CC"/>
              </a:solidFill>
            </a:endParaRPr>
          </a:p>
          <a:p>
            <a:pPr algn="ctr" eaLnBrk="0" hangingPunct="0"/>
            <a:r>
              <a:rPr lang="id-ID" sz="1200" b="1">
                <a:solidFill>
                  <a:srgbClr val="0033CC"/>
                </a:solidFill>
                <a:cs typeface="Times New Roman" pitchFamily="18" charset="0"/>
              </a:rPr>
              <a:t>PEGAWAI NEGERI SIPIL</a:t>
            </a:r>
            <a:endParaRPr lang="en-US" sz="1200">
              <a:solidFill>
                <a:srgbClr val="0033CC"/>
              </a:solidFill>
            </a:endParaRPr>
          </a:p>
        </p:txBody>
      </p:sp>
      <p:graphicFrame>
        <p:nvGraphicFramePr>
          <p:cNvPr id="6" name="Group 1059"/>
          <p:cNvGraphicFramePr>
            <a:graphicFrameLocks noGrp="1"/>
          </p:cNvGraphicFramePr>
          <p:nvPr/>
        </p:nvGraphicFramePr>
        <p:xfrm>
          <a:off x="144463" y="941388"/>
          <a:ext cx="8964613" cy="4398962"/>
        </p:xfrm>
        <a:graphic>
          <a:graphicData uri="http://schemas.openxmlformats.org/drawingml/2006/table">
            <a:tbl>
              <a:tblPr/>
              <a:tblGrid>
                <a:gridCol w="502177"/>
                <a:gridCol w="1773475"/>
                <a:gridCol w="251340"/>
                <a:gridCol w="503857"/>
                <a:gridCol w="502177"/>
                <a:gridCol w="502178"/>
                <a:gridCol w="529049"/>
                <a:gridCol w="475308"/>
                <a:gridCol w="544168"/>
                <a:gridCol w="440037"/>
                <a:gridCol w="564319"/>
                <a:gridCol w="540807"/>
                <a:gridCol w="1095052"/>
                <a:gridCol w="740669"/>
              </a:tblGrid>
              <a:tr h="24388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dirty="0" smtClean="0">
                        <a:ln>
                          <a:noFill/>
                        </a:ln>
                        <a:solidFill>
                          <a:srgbClr val="0033CC"/>
                        </a:solidFill>
                        <a:effectLst/>
                        <a:latin typeface="Arial Narrow"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NO</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I. Kegiatan Tugas Jabatan</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AK</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TARGET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AK</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REALISASI</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PENGHITUNGAN</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NILAI</a:t>
                      </a:r>
                      <a:endParaRPr kumimoji="0" lang="en-US" sz="1000" b="0" i="0" u="none" strike="noStrike" cap="none" normalizeH="0" baseline="0" smtClean="0">
                        <a:ln>
                          <a:noFill/>
                        </a:ln>
                        <a:solidFill>
                          <a:srgbClr val="00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CAPAIAN</a:t>
                      </a:r>
                      <a:endParaRPr kumimoji="0" lang="en-US" sz="1000" b="0" i="0" u="none" strike="noStrike" cap="none" normalizeH="0" baseline="0" smtClean="0">
                        <a:ln>
                          <a:noFill/>
                        </a:ln>
                        <a:solidFill>
                          <a:srgbClr val="00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SKP</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3533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Kuant/output</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Kual/ Mutu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Waktu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Biaya</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Kuant/ output</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Kual/ Mutu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Waktu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Biaya</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vMerge="1">
                  <a:txBody>
                    <a:bodyPr/>
                    <a:lstStyle/>
                    <a:p>
                      <a:endParaRPr lang="en-US"/>
                    </a:p>
                  </a:txBody>
                  <a:tcPr/>
                </a:tc>
              </a:tr>
              <a:tr h="18291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2</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3</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4</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5</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7</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8</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9</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10</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11</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12</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13</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14</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43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Menyelesaikan nota persetujuan KP Kementerian Luar Negeri golru III/d kebawah</a:t>
                      </a: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500 </a:t>
                      </a:r>
                    </a:p>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250 NP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12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rPr>
                        <a:t>6</a:t>
                      </a:r>
                      <a:endParaRPr kumimoji="0" lang="id-ID" sz="1000" b="0" i="0" u="none" strike="noStrike" cap="none" normalizeH="0" baseline="0" dirty="0" smtClean="0">
                        <a:ln>
                          <a:noFill/>
                        </a:ln>
                        <a:solidFill>
                          <a:srgbClr val="0033CC"/>
                        </a:solidFill>
                        <a:effectLst/>
                        <a:latin typeface="Arial Narrow" pitchFamily="34"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250 NP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276*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92</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43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2</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Menyelesaikan nota persetujuan KP  Kejaksaan Agunggolru III/d kebawah</a:t>
                      </a: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1500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750 NP</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12</a:t>
                      </a:r>
                      <a:endParaRPr kumimoji="0" lang="en-US" sz="1000" b="0" i="0" u="none" strike="noStrike" cap="none" normalizeH="0" baseline="0" dirty="0" smtClean="0">
                        <a:ln>
                          <a:noFill/>
                        </a:ln>
                        <a:solidFill>
                          <a:srgbClr val="0033CC"/>
                        </a:solidFill>
                        <a:effectLst/>
                        <a:latin typeface="Arial Narrow"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700 NP</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269,33</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8</a:t>
                      </a: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9,78</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43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3</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Menyelesaikan nota persetujuan KP Kementerian Kesehatan golru III/d kebawah</a:t>
                      </a: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1500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750</a:t>
                      </a:r>
                      <a:r>
                        <a:rPr kumimoji="0" lang="sv-SE" sz="11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 </a:t>
                      </a: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NP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12</a:t>
                      </a:r>
                      <a:endParaRPr kumimoji="0" lang="en-US" sz="1000" b="0" i="0" u="none" strike="noStrike" cap="none" normalizeH="0" baseline="0" dirty="0" smtClean="0">
                        <a:ln>
                          <a:noFill/>
                        </a:ln>
                        <a:solidFill>
                          <a:srgbClr val="0033CC"/>
                        </a:solidFill>
                        <a:effectLst/>
                        <a:latin typeface="Arial Narrow"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600 NP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256,00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85,33</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634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4</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Membuat laporan tahunan</a:t>
                      </a:r>
                      <a:r>
                        <a:rPr kumimoji="0" lang="en-US" sz="1000" b="0" i="0" u="none" strike="noStrike" cap="none" normalizeH="0" baseline="0" noProof="0" dirty="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dirty="0" smtClean="0">
                        <a:ln>
                          <a:noFill/>
                        </a:ln>
                        <a:solidFill>
                          <a:srgbClr val="33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cs typeface="Times New Roman" pitchFamily="18" charset="0"/>
                        </a:rPr>
                        <a:t>1 lap</a:t>
                      </a:r>
                      <a:endParaRPr kumimoji="0" lang="sv-SE"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12</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sv-SE"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75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II. Tugas Tambahan dan Kreativitas :</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 Tugas Tambahan</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b. Kreativitas</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366">
                <a:tc rowSpan="2" gridSpan="1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0033CC"/>
                          </a:solidFill>
                          <a:effectLst/>
                          <a:latin typeface="Arial Narrow" pitchFamily="34" charset="0"/>
                          <a:cs typeface="Times New Roman" pitchFamily="18" charset="0"/>
                        </a:rPr>
                        <a:t>NILAI CAPAIAN SKP</a:t>
                      </a:r>
                      <a:endParaRPr kumimoji="0" lang="id-ID" sz="12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0033CC"/>
                          </a:solidFill>
                          <a:effectLst/>
                          <a:latin typeface="Arial Narrow" pitchFamily="34" charset="0"/>
                          <a:cs typeface="Times New Roman" pitchFamily="18" charset="0"/>
                        </a:rPr>
                        <a:t>8</a:t>
                      </a:r>
                      <a:r>
                        <a:rPr kumimoji="0" lang="en-US" sz="1200" b="1" i="0" u="none" strike="noStrike" cap="none" normalizeH="0" baseline="0" dirty="0" smtClean="0">
                          <a:ln>
                            <a:noFill/>
                          </a:ln>
                          <a:solidFill>
                            <a:srgbClr val="0033CC"/>
                          </a:solidFill>
                          <a:effectLst/>
                          <a:latin typeface="Arial Narrow" pitchFamily="34" charset="0"/>
                          <a:cs typeface="Times New Roman" pitchFamily="18" charset="0"/>
                        </a:rPr>
                        <a:t>9</a:t>
                      </a:r>
                      <a:r>
                        <a:rPr kumimoji="0" lang="id-ID" sz="1200" b="1" i="0" u="none" strike="noStrike" cap="none" normalizeH="0" baseline="0" dirty="0" smtClean="0">
                          <a:ln>
                            <a:noFill/>
                          </a:ln>
                          <a:solidFill>
                            <a:srgbClr val="0033CC"/>
                          </a:solidFill>
                          <a:effectLst/>
                          <a:latin typeface="Arial Narrow" pitchFamily="34" charset="0"/>
                          <a:cs typeface="Times New Roman" pitchFamily="18" charset="0"/>
                        </a:rPr>
                        <a:t>,0</a:t>
                      </a:r>
                      <a:r>
                        <a:rPr kumimoji="0" lang="en-US" sz="1200" b="1" i="0" u="none" strike="noStrike" cap="none" normalizeH="0" baseline="0" dirty="0" smtClean="0">
                          <a:ln>
                            <a:noFill/>
                          </a:ln>
                          <a:solidFill>
                            <a:srgbClr val="0033CC"/>
                          </a:solidFill>
                          <a:effectLst/>
                          <a:latin typeface="Arial Narrow" pitchFamily="34" charset="0"/>
                          <a:cs typeface="Times New Roman" pitchFamily="18" charset="0"/>
                        </a:rPr>
                        <a:t>4</a:t>
                      </a:r>
                      <a:endParaRPr kumimoji="0" lang="id-ID" sz="12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74366">
                <a:tc gridSpan="13"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0033CC"/>
                          </a:solidFill>
                          <a:effectLst/>
                          <a:latin typeface="Arial Narrow" pitchFamily="34" charset="0"/>
                          <a:cs typeface="Times New Roman" pitchFamily="18" charset="0"/>
                        </a:rPr>
                        <a:t>(Baik)</a:t>
                      </a:r>
                      <a:endParaRPr kumimoji="0" lang="id-ID" sz="12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7" name="Group 1060"/>
          <p:cNvGraphicFramePr>
            <a:graphicFrameLocks noGrp="1"/>
          </p:cNvGraphicFramePr>
          <p:nvPr/>
        </p:nvGraphicFramePr>
        <p:xfrm>
          <a:off x="3043238" y="5413375"/>
          <a:ext cx="5715000" cy="1309757"/>
        </p:xfrm>
        <a:graphic>
          <a:graphicData uri="http://schemas.openxmlformats.org/drawingml/2006/table">
            <a:tbl>
              <a:tblPr/>
              <a:tblGrid>
                <a:gridCol w="3200400"/>
                <a:gridCol w="2514600"/>
              </a:tblGrid>
              <a:tr h="27295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dirty="0" smtClean="0">
                        <a:ln>
                          <a:noFill/>
                        </a:ln>
                        <a:solidFill>
                          <a:srgbClr val="0033CC"/>
                        </a:solidFill>
                        <a:effectLst/>
                        <a:latin typeface="Arial" charset="0"/>
                      </a:endParaRPr>
                    </a:p>
                  </a:txBody>
                  <a:tcPr marT="45704" marB="45704"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Times New Roman" pitchFamily="18" charset="0"/>
                          <a:cs typeface="Times New Roman" pitchFamily="18" charset="0"/>
                        </a:rPr>
                        <a:t>Jakarta, </a:t>
                      </a:r>
                      <a:r>
                        <a:rPr kumimoji="0" lang="en-US" sz="1000" b="0" i="0" u="none" strike="noStrike" cap="none" normalizeH="0" baseline="0" dirty="0" smtClean="0">
                          <a:ln>
                            <a:noFill/>
                          </a:ln>
                          <a:solidFill>
                            <a:srgbClr val="0033CC"/>
                          </a:solidFill>
                          <a:effectLst/>
                          <a:latin typeface="Times New Roman" pitchFamily="18" charset="0"/>
                          <a:cs typeface="Times New Roman" pitchFamily="18" charset="0"/>
                        </a:rPr>
                        <a:t> 30 </a:t>
                      </a:r>
                      <a:r>
                        <a:rPr kumimoji="0" lang="en-US" sz="1000" b="0" i="0" u="none" strike="noStrike" cap="none" normalizeH="0" baseline="0" dirty="0" err="1" smtClean="0">
                          <a:ln>
                            <a:noFill/>
                          </a:ln>
                          <a:solidFill>
                            <a:srgbClr val="0033CC"/>
                          </a:solidFill>
                          <a:effectLst/>
                          <a:latin typeface="Times New Roman" pitchFamily="18" charset="0"/>
                          <a:cs typeface="Times New Roman" pitchFamily="18" charset="0"/>
                        </a:rPr>
                        <a:t>Juni</a:t>
                      </a:r>
                      <a:r>
                        <a:rPr kumimoji="0" lang="en-US" sz="1000" b="0" i="0" u="none" strike="noStrike" cap="none" normalizeH="0" baseline="0" dirty="0" smtClean="0">
                          <a:ln>
                            <a:noFill/>
                          </a:ln>
                          <a:solidFill>
                            <a:srgbClr val="0033CC"/>
                          </a:solidFill>
                          <a:effectLst/>
                          <a:latin typeface="Times New Roman" pitchFamily="18" charset="0"/>
                          <a:cs typeface="Times New Roman" pitchFamily="18" charset="0"/>
                        </a:rPr>
                        <a:t> 2013</a:t>
                      </a:r>
                      <a:endParaRPr kumimoji="0" lang="id-ID" sz="1000" b="0" i="0" u="none" strike="noStrike" cap="none" normalizeH="0" baseline="0" dirty="0" smtClean="0">
                        <a:ln>
                          <a:noFill/>
                        </a:ln>
                        <a:solidFill>
                          <a:srgbClr val="0033CC"/>
                        </a:solidFill>
                        <a:effectLst/>
                        <a:latin typeface="Arial" charset="0"/>
                      </a:endParaRPr>
                    </a:p>
                  </a:txBody>
                  <a:tcPr marT="45704" marB="45704" horzOverflow="overflow">
                    <a:lnL>
                      <a:noFill/>
                    </a:lnL>
                    <a:lnR cap="flat">
                      <a:noFill/>
                    </a:lnR>
                    <a:lnT cap="flat">
                      <a:noFill/>
                    </a:lnT>
                    <a:lnB>
                      <a:noFill/>
                    </a:lnB>
                    <a:lnTlToBr>
                      <a:noFill/>
                    </a:lnTlToBr>
                    <a:lnBlToTr>
                      <a:noFill/>
                    </a:lnBlToTr>
                    <a:noFill/>
                  </a:tcPr>
                </a:tc>
              </a:tr>
              <a:tr h="5485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dirty="0" smtClean="0">
                        <a:ln>
                          <a:noFill/>
                        </a:ln>
                        <a:solidFill>
                          <a:srgbClr val="0033CC"/>
                        </a:solidFill>
                        <a:effectLst/>
                        <a:latin typeface="Arial" charset="0"/>
                      </a:endParaRPr>
                    </a:p>
                  </a:txBody>
                  <a:tcPr marT="45704" marB="45704"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Times New Roman" pitchFamily="18" charset="0"/>
                          <a:cs typeface="Times New Roman" pitchFamily="18" charset="0"/>
                        </a:rPr>
                        <a:t>Pejabat Penila</a:t>
                      </a:r>
                      <a:r>
                        <a:rPr kumimoji="0" lang="en-US" sz="1000" b="0" i="0" u="none" strike="noStrike" cap="none" normalizeH="0" baseline="0" dirty="0" err="1" smtClean="0">
                          <a:ln>
                            <a:noFill/>
                          </a:ln>
                          <a:solidFill>
                            <a:srgbClr val="0033CC"/>
                          </a:solidFill>
                          <a:effectLst/>
                          <a:latin typeface="Times New Roman" pitchFamily="18" charset="0"/>
                          <a:cs typeface="Times New Roman" pitchFamily="18" charset="0"/>
                        </a:rPr>
                        <a:t>i</a:t>
                      </a:r>
                      <a:endParaRPr kumimoji="0" lang="en-US" sz="1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33CC"/>
                        </a:solidFill>
                        <a:effectLst/>
                        <a:latin typeface="Times New Roman" pitchFamily="18" charset="0"/>
                        <a:cs typeface="Times New Roman" pitchFamily="18" charset="0"/>
                      </a:endParaRPr>
                    </a:p>
                  </a:txBody>
                  <a:tcPr marT="45704" marB="45704" horzOverflow="overflow">
                    <a:lnL>
                      <a:noFill/>
                    </a:lnL>
                    <a:lnR cap="flat">
                      <a:noFill/>
                    </a:lnR>
                    <a:lnT>
                      <a:noFill/>
                    </a:lnT>
                    <a:lnB>
                      <a:noFill/>
                    </a:lnB>
                    <a:lnTlToBr>
                      <a:noFill/>
                    </a:lnTlToBr>
                    <a:lnBlToTr>
                      <a:noFill/>
                    </a:lnBlToTr>
                    <a:noFill/>
                  </a:tcPr>
                </a:tc>
              </a:tr>
              <a:tr h="24379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4" marB="45704"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000" b="0" i="0" u="sng" strike="noStrike" cap="none" normalizeH="0" baseline="0" noProof="0" dirty="0" smtClean="0">
                          <a:ln>
                            <a:noFill/>
                          </a:ln>
                          <a:solidFill>
                            <a:srgbClr val="0033CC"/>
                          </a:solidFill>
                          <a:effectLst/>
                          <a:latin typeface="Arial Narrow" pitchFamily="34" charset="0"/>
                          <a:cs typeface="Times New Roman" pitchFamily="18" charset="0"/>
                        </a:rPr>
                        <a:t>(</a:t>
                      </a:r>
                      <a:r>
                        <a:rPr kumimoji="0" lang="id-ID" sz="1000" b="0" i="0" u="none" strike="noStrike" cap="none" normalizeH="0" baseline="0" noProof="0" dirty="0" smtClean="0">
                          <a:ln>
                            <a:noFill/>
                          </a:ln>
                          <a:solidFill>
                            <a:srgbClr val="0033CC"/>
                          </a:solidFill>
                          <a:effectLst/>
                          <a:latin typeface="Arial Narrow" pitchFamily="34" charset="0"/>
                          <a:cs typeface="Times New Roman" pitchFamily="18" charset="0"/>
                        </a:rPr>
                        <a:t>Drs. Indra Hidayat</a:t>
                      </a:r>
                      <a:r>
                        <a:rPr kumimoji="0" lang="id-ID" sz="1000" b="0" i="0" u="none" strike="noStrike" cap="none" normalizeH="0" baseline="0" noProof="0" dirty="0" smtClean="0">
                          <a:ln>
                            <a:noFill/>
                          </a:ln>
                          <a:solidFill>
                            <a:srgbClr val="0033CC"/>
                          </a:solidFill>
                          <a:effectLst/>
                          <a:latin typeface="Arial" charset="0"/>
                          <a:cs typeface="Times New Roman" pitchFamily="18" charset="0"/>
                        </a:rPr>
                        <a:t>)</a:t>
                      </a:r>
                      <a:endParaRPr kumimoji="0" lang="id-ID" sz="1000" b="0" i="0" u="none" strike="noStrike" cap="none" normalizeH="0" baseline="0" noProof="0" dirty="0" smtClean="0">
                        <a:ln>
                          <a:noFill/>
                        </a:ln>
                        <a:solidFill>
                          <a:srgbClr val="3333CC"/>
                        </a:solidFill>
                        <a:effectLst/>
                        <a:latin typeface="Arial Narrow" pitchFamily="34" charset="0"/>
                      </a:endParaRPr>
                    </a:p>
                  </a:txBody>
                  <a:tcPr marT="45704" marB="45704" horzOverflow="overflow">
                    <a:lnL>
                      <a:noFill/>
                    </a:lnL>
                    <a:lnR cap="flat">
                      <a:noFill/>
                    </a:lnR>
                    <a:lnT>
                      <a:noFill/>
                    </a:lnT>
                    <a:lnB>
                      <a:noFill/>
                    </a:lnB>
                    <a:lnTlToBr>
                      <a:noFill/>
                    </a:lnTlToBr>
                    <a:lnBlToTr>
                      <a:noFill/>
                    </a:lnBlToTr>
                    <a:noFill/>
                  </a:tcPr>
                </a:tc>
              </a:tr>
              <a:tr h="2443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4" marB="45704"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0033CC"/>
                          </a:solidFill>
                          <a:effectLst/>
                          <a:latin typeface="Arial Narrow" pitchFamily="34" charset="0"/>
                          <a:cs typeface="Times New Roman" pitchFamily="18" charset="0"/>
                        </a:rPr>
                        <a:t> NIP. </a:t>
                      </a:r>
                      <a:r>
                        <a:rPr kumimoji="0" lang="id-ID" sz="1000" b="0" i="0" u="none" strike="noStrike" cap="none" normalizeH="0" baseline="0" noProof="0" dirty="0" smtClean="0">
                          <a:ln>
                            <a:noFill/>
                          </a:ln>
                          <a:solidFill>
                            <a:srgbClr val="3333CC"/>
                          </a:solidFill>
                          <a:effectLst/>
                          <a:latin typeface="Arial Narrow" pitchFamily="34" charset="0"/>
                        </a:rPr>
                        <a:t>19610412.198801.1.099</a:t>
                      </a:r>
                      <a:endParaRPr kumimoji="0" lang="id-ID" sz="1000" b="0" i="0" u="none" strike="noStrike" cap="none" normalizeH="0" baseline="0" dirty="0" smtClean="0">
                        <a:ln>
                          <a:noFill/>
                        </a:ln>
                        <a:solidFill>
                          <a:srgbClr val="0033CC"/>
                        </a:solidFill>
                        <a:effectLst/>
                        <a:latin typeface="Arial" charset="0"/>
                      </a:endParaRPr>
                    </a:p>
                  </a:txBody>
                  <a:tcPr marT="45704" marB="45704" horzOverflow="overflow">
                    <a:lnL>
                      <a:noFill/>
                    </a:lnL>
                    <a:lnR cap="flat">
                      <a:noFill/>
                    </a:lnR>
                    <a:lnT>
                      <a:noFill/>
                    </a:lnT>
                    <a:lnB cap="flat">
                      <a:noFill/>
                    </a:lnB>
                    <a:lnTlToBr>
                      <a:noFill/>
                    </a:lnTlToBr>
                    <a:lnBlToTr>
                      <a:noFill/>
                    </a:lnBlToTr>
                    <a:noFill/>
                  </a:tcPr>
                </a:tc>
              </a:tr>
            </a:tbl>
          </a:graphicData>
        </a:graphic>
      </p:graphicFrame>
      <p:sp>
        <p:nvSpPr>
          <p:cNvPr id="60577" name="Text Box 1057"/>
          <p:cNvSpPr txBox="1">
            <a:spLocks noChangeArrowheads="1"/>
          </p:cNvSpPr>
          <p:nvPr/>
        </p:nvSpPr>
        <p:spPr bwMode="auto">
          <a:xfrm>
            <a:off x="103188" y="622300"/>
            <a:ext cx="4376737" cy="274638"/>
          </a:xfrm>
          <a:prstGeom prst="rect">
            <a:avLst/>
          </a:prstGeom>
          <a:noFill/>
          <a:ln w="9525">
            <a:noFill/>
            <a:miter lim="800000"/>
            <a:headEnd/>
            <a:tailEnd/>
          </a:ln>
        </p:spPr>
        <p:txBody>
          <a:bodyPr>
            <a:spAutoFit/>
          </a:bodyPr>
          <a:lstStyle/>
          <a:p>
            <a:pPr>
              <a:spcBef>
                <a:spcPct val="50000"/>
              </a:spcBef>
            </a:pPr>
            <a:r>
              <a:rPr lang="id-ID" sz="1200">
                <a:solidFill>
                  <a:srgbClr val="0033CC"/>
                </a:solidFill>
              </a:rPr>
              <a:t>Jangka waktu penilaian 5 Januari s/d </a:t>
            </a:r>
            <a:r>
              <a:rPr lang="en-US" sz="1200">
                <a:solidFill>
                  <a:srgbClr val="0033CC"/>
                </a:solidFill>
              </a:rPr>
              <a:t>30 Juni 2013</a:t>
            </a:r>
            <a:endParaRPr lang="id-ID" sz="1200">
              <a:solidFill>
                <a:srgbClr val="0033CC"/>
              </a:solidFill>
            </a:endParaRPr>
          </a:p>
        </p:txBody>
      </p:sp>
      <p:cxnSp>
        <p:nvCxnSpPr>
          <p:cNvPr id="11" name="Straight Connector 10"/>
          <p:cNvCxnSpPr/>
          <p:nvPr/>
        </p:nvCxnSpPr>
        <p:spPr>
          <a:xfrm>
            <a:off x="2819400" y="1703388"/>
            <a:ext cx="1524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849563" y="1865313"/>
            <a:ext cx="1524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49563" y="2514600"/>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881438" y="1924050"/>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881438" y="2589213"/>
            <a:ext cx="1524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867150" y="3222625"/>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93750" y="3724275"/>
            <a:ext cx="1219200" cy="190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868613" y="3140075"/>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859088" y="3794125"/>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389313" y="3794125"/>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876675" y="3811588"/>
            <a:ext cx="1524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04800" y="3751263"/>
            <a:ext cx="152400" cy="158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 name="Rounded Rectangle 5"/>
          <p:cNvSpPr/>
          <p:nvPr/>
        </p:nvSpPr>
        <p:spPr>
          <a:xfrm>
            <a:off x="171450" y="187325"/>
            <a:ext cx="6477000" cy="6858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61443" name="Title 1"/>
          <p:cNvSpPr>
            <a:spLocks noGrp="1"/>
          </p:cNvSpPr>
          <p:nvPr>
            <p:ph type="title"/>
          </p:nvPr>
        </p:nvSpPr>
        <p:spPr>
          <a:xfrm>
            <a:off x="228600" y="211138"/>
            <a:ext cx="6324600" cy="609600"/>
          </a:xfrm>
        </p:spPr>
        <p:txBody>
          <a:bodyPr/>
          <a:lstStyle/>
          <a:p>
            <a:pPr algn="just"/>
            <a:r>
              <a:rPr lang="fi-FI" sz="1400" smtClean="0">
                <a:latin typeface="Aharoni" pitchFamily="2" charset="-79"/>
                <a:cs typeface="Aharoni" pitchFamily="2" charset="-79"/>
              </a:rPr>
              <a:t/>
            </a:r>
            <a:br>
              <a:rPr lang="fi-FI" sz="1400" smtClean="0">
                <a:latin typeface="Aharoni" pitchFamily="2" charset="-79"/>
                <a:cs typeface="Aharoni" pitchFamily="2" charset="-79"/>
              </a:rPr>
            </a:br>
            <a:r>
              <a:rPr lang="fi-FI" sz="1400" smtClean="0">
                <a:latin typeface="Aharoni" pitchFamily="2" charset="-79"/>
                <a:cs typeface="Aharoni" pitchFamily="2" charset="-79"/>
              </a:rPr>
              <a:t>Pada unit kerja baru Sdr. Ali Muktar Raja, S.Sos., menyusun SKP yang baru untuk periode Juli sampai dengan Desember 2014, sebagai berikut:</a:t>
            </a:r>
            <a:r>
              <a:rPr lang="en-US" sz="1400" smtClean="0">
                <a:latin typeface="Aharoni" pitchFamily="2" charset="-79"/>
                <a:cs typeface="Aharoni" pitchFamily="2" charset="-79"/>
              </a:rPr>
              <a:t/>
            </a:r>
            <a:br>
              <a:rPr lang="en-US" sz="1400" smtClean="0">
                <a:latin typeface="Aharoni" pitchFamily="2" charset="-79"/>
                <a:cs typeface="Aharoni" pitchFamily="2" charset="-79"/>
              </a:rPr>
            </a:br>
            <a:endParaRPr lang="en-US" sz="1400" smtClean="0">
              <a:latin typeface="Aharoni" pitchFamily="2" charset="-79"/>
              <a:cs typeface="Aharoni" pitchFamily="2" charset="-79"/>
            </a:endParaRPr>
          </a:p>
        </p:txBody>
      </p:sp>
      <p:sp>
        <p:nvSpPr>
          <p:cNvPr id="61444" name="Text Box 781"/>
          <p:cNvSpPr txBox="1">
            <a:spLocks noChangeArrowheads="1"/>
          </p:cNvSpPr>
          <p:nvPr/>
        </p:nvSpPr>
        <p:spPr bwMode="auto">
          <a:xfrm>
            <a:off x="2311400" y="996950"/>
            <a:ext cx="4392613" cy="630238"/>
          </a:xfrm>
          <a:prstGeom prst="rect">
            <a:avLst/>
          </a:prstGeom>
          <a:noFill/>
          <a:ln w="9525">
            <a:noFill/>
            <a:miter lim="800000"/>
            <a:headEnd/>
            <a:tailEnd/>
          </a:ln>
        </p:spPr>
        <p:txBody>
          <a:bodyPr>
            <a:spAutoFit/>
          </a:bodyPr>
          <a:lstStyle/>
          <a:p>
            <a:pPr algn="ctr">
              <a:spcBef>
                <a:spcPct val="50000"/>
              </a:spcBef>
            </a:pPr>
            <a:r>
              <a:rPr lang="en-US" sz="1400" b="1">
                <a:solidFill>
                  <a:srgbClr val="0033CC"/>
                </a:solidFill>
              </a:rPr>
              <a:t>FORMULIR SASARAN KERJA</a:t>
            </a:r>
          </a:p>
          <a:p>
            <a:pPr algn="ctr">
              <a:spcBef>
                <a:spcPct val="50000"/>
              </a:spcBef>
            </a:pPr>
            <a:r>
              <a:rPr lang="en-US" sz="1400" b="1">
                <a:solidFill>
                  <a:srgbClr val="0033CC"/>
                </a:solidFill>
              </a:rPr>
              <a:t>PEGAWAI NEGERI SIPIL</a:t>
            </a:r>
          </a:p>
        </p:txBody>
      </p:sp>
      <p:graphicFrame>
        <p:nvGraphicFramePr>
          <p:cNvPr id="8" name="Group 1996"/>
          <p:cNvGraphicFramePr>
            <a:graphicFrameLocks noGrp="1"/>
          </p:cNvGraphicFramePr>
          <p:nvPr/>
        </p:nvGraphicFramePr>
        <p:xfrm>
          <a:off x="304800" y="1657350"/>
          <a:ext cx="8534399" cy="3427557"/>
        </p:xfrm>
        <a:graphic>
          <a:graphicData uri="http://schemas.openxmlformats.org/drawingml/2006/table">
            <a:tbl>
              <a:tblPr/>
              <a:tblGrid>
                <a:gridCol w="585455"/>
                <a:gridCol w="1491516"/>
                <a:gridCol w="1700607"/>
                <a:gridCol w="756212"/>
                <a:gridCol w="1482804"/>
                <a:gridCol w="670834"/>
                <a:gridCol w="754470"/>
                <a:gridCol w="1092501"/>
              </a:tblGrid>
              <a:tr h="28725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dirty="0" smtClean="0">
                          <a:ln>
                            <a:noFill/>
                          </a:ln>
                          <a:solidFill>
                            <a:srgbClr val="3333CC"/>
                          </a:solidFill>
                          <a:effectLst/>
                          <a:latin typeface="Arial Narrow" pitchFamily="34" charset="0"/>
                          <a:cs typeface="Times New Roman" pitchFamily="18" charset="0"/>
                        </a:rPr>
                        <a:t>NO</a:t>
                      </a:r>
                      <a:endParaRPr kumimoji="0" lang="id-ID" sz="12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I. PEJABAT PENILAI</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NO</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II. PEGAWAI  NEGERI SIPIL YANG DINILAI</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1</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Nama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0033CC"/>
                          </a:solidFill>
                          <a:effectLst/>
                          <a:latin typeface="Arial Narrow" pitchFamily="34" charset="0"/>
                          <a:cs typeface="Times New Roman" pitchFamily="18" charset="0"/>
                        </a:rPr>
                        <a:t>Drs. Indira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1</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Nama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0033CC"/>
                          </a:solidFill>
                          <a:effectLst/>
                          <a:latin typeface="Arial Narrow" pitchFamily="34" charset="0"/>
                          <a:cs typeface="Times New Roman" pitchFamily="18" charset="0"/>
                        </a:rPr>
                        <a:t>Ali Muktar Raja, S.Sos</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2</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NIP</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19600211. 198401.2.099</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2</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NIP</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19750718.200001.1.099</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3</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Pangkat/Gol.Ruang</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Pembina/IVa</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3</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Pangkat/Gol.Ruang</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Penata/IIIc</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4</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Jabatan</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Kabag Perbendaharaan</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4</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Jabatan</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Kepala Seksi Mutasi IIA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285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5</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Unit Kerja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Biro Keuangan</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5</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cs typeface="Times New Roman" pitchFamily="18" charset="0"/>
                        </a:rPr>
                        <a:t>Unit Kerja</a:t>
                      </a:r>
                      <a:endParaRPr kumimoji="0" lang="id-ID" sz="900" b="0" i="0" u="none" strike="noStrike" cap="none" normalizeH="0" baseline="0" noProof="0" smtClean="0">
                        <a:ln>
                          <a:noFill/>
                        </a:ln>
                        <a:solidFill>
                          <a:srgbClr val="3333CC"/>
                        </a:solidFill>
                        <a:effectLst/>
                        <a:latin typeface="Arial Narrow" pitchFamily="34"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900" b="0" i="0" u="none" strike="noStrike" cap="none" normalizeH="0" baseline="0" noProof="0" smtClean="0">
                          <a:ln>
                            <a:noFill/>
                          </a:ln>
                          <a:solidFill>
                            <a:srgbClr val="3333CC"/>
                          </a:solidFill>
                          <a:effectLst/>
                          <a:latin typeface="Arial Narrow" pitchFamily="34" charset="0"/>
                        </a:rPr>
                        <a:t>Dit. Kepangkatan dan Mutasi</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9995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NO</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III. Kegiatan Tugas Jabatan</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ANGKA KREDIT</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3333CC"/>
                          </a:solidFill>
                          <a:effectLst/>
                          <a:latin typeface="Arial Narrow" pitchFamily="34" charset="0"/>
                          <a:cs typeface="Times New Roman" pitchFamily="18" charset="0"/>
                        </a:rPr>
                        <a:t>TARGET</a:t>
                      </a:r>
                      <a:endParaRPr kumimoji="0" lang="id-ID" sz="12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96189">
                <a:tc v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KUANT/</a:t>
                      </a:r>
                      <a:endParaRPr kumimoji="0" lang="id-ID" sz="1000" b="0" i="0" u="none" strike="noStrike" cap="none" normalizeH="0" baseline="0" noProof="0" smtClean="0">
                        <a:ln>
                          <a:noFill/>
                        </a:ln>
                        <a:solidFill>
                          <a:srgbClr val="33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OUTPUT</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KUAL/ MUTU</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WAKTU</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noProof="0" smtClean="0">
                          <a:ln>
                            <a:noFill/>
                          </a:ln>
                          <a:solidFill>
                            <a:srgbClr val="3333CC"/>
                          </a:solidFill>
                          <a:effectLst/>
                          <a:latin typeface="Arial Narrow" pitchFamily="34" charset="0"/>
                          <a:cs typeface="Times New Roman" pitchFamily="18" charset="0"/>
                        </a:rPr>
                        <a:t>BIAYA</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961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Memeriksa kelengkapan dan menganalisa SPP</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ea typeface="Times New Roman" pitchFamily="18" charset="0"/>
                          <a:cs typeface="Arial" charset="0"/>
                        </a:rPr>
                        <a:t>5000 SPP</a:t>
                      </a:r>
                      <a:endParaRPr kumimoji="0" lang="id-ID" sz="1000" b="0" i="0" u="none" strike="noStrike" cap="none" normalizeH="0" baseline="0" noProof="0" smtClean="0">
                        <a:ln>
                          <a:noFill/>
                        </a:ln>
                        <a:solidFill>
                          <a:srgbClr val="3333CC"/>
                        </a:solidFill>
                        <a:effectLst/>
                        <a:latin typeface="Arial" charset="0"/>
                        <a:ea typeface="Times New Roman" pitchFamily="18" charset="0"/>
                        <a:cs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6 bln</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73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2</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Memeriksa dan menganalisa kelengkapan SPM</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5000 SPM</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6 bln</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3</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Membuat laporan tatalaksana keuangan</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ea typeface="Times New Roman" pitchFamily="18" charset="0"/>
                          <a:cs typeface="Arial" charset="0"/>
                        </a:rPr>
                        <a:t>1 laporan</a:t>
                      </a:r>
                      <a:endParaRPr kumimoji="0" lang="id-ID" sz="1000" b="0" i="0" u="none" strike="noStrike" cap="none" normalizeH="0" baseline="0" noProof="0" smtClean="0">
                        <a:ln>
                          <a:noFill/>
                        </a:ln>
                        <a:solidFill>
                          <a:srgbClr val="3333CC"/>
                        </a:solidFill>
                        <a:effectLst/>
                        <a:latin typeface="Arial" charset="0"/>
                        <a:ea typeface="Times New Roman" pitchFamily="18" charset="0"/>
                        <a:cs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100</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rPr>
                        <a:t>6 bln</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smtClean="0">
                          <a:ln>
                            <a:noFill/>
                          </a:ln>
                          <a:solidFill>
                            <a:srgbClr val="3333CC"/>
                          </a:solidFill>
                          <a:effectLst/>
                          <a:latin typeface="Arial Narrow" pitchFamily="34" charset="0"/>
                          <a:cs typeface="Times New Roman" pitchFamily="18" charset="0"/>
                        </a:rPr>
                        <a:t>-</a:t>
                      </a: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dirty="0" smtClean="0">
                        <a:ln>
                          <a:noFill/>
                        </a:ln>
                        <a:solidFill>
                          <a:srgbClr val="3333CC"/>
                        </a:solidFill>
                        <a:effectLst/>
                        <a:latin typeface="Arial" charset="0"/>
                      </a:endParaRP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1" name="Group 1994"/>
          <p:cNvGraphicFramePr>
            <a:graphicFrameLocks noGrp="1"/>
          </p:cNvGraphicFramePr>
          <p:nvPr/>
        </p:nvGraphicFramePr>
        <p:xfrm>
          <a:off x="539750" y="5240338"/>
          <a:ext cx="8064500" cy="1646238"/>
        </p:xfrm>
        <a:graphic>
          <a:graphicData uri="http://schemas.openxmlformats.org/drawingml/2006/table">
            <a:tbl>
              <a:tblPr/>
              <a:tblGrid>
                <a:gridCol w="3584575"/>
                <a:gridCol w="895350"/>
                <a:gridCol w="3584575"/>
              </a:tblGrid>
              <a:tr h="274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dirty="0" smtClean="0">
                        <a:ln>
                          <a:noFill/>
                        </a:ln>
                        <a:solidFill>
                          <a:schemeClr val="tx1"/>
                        </a:solidFill>
                        <a:effectLst/>
                        <a:latin typeface="Arial" charset="0"/>
                      </a:endParaRPr>
                    </a:p>
                  </a:txBody>
                  <a:tcPr marT="45729" marB="45729"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33CC"/>
                          </a:solidFill>
                          <a:effectLst/>
                          <a:latin typeface="Arial Narrow" pitchFamily="34" charset="0"/>
                          <a:cs typeface="Times New Roman" pitchFamily="18" charset="0"/>
                        </a:rPr>
                        <a:t>Jakarta, 1 Juli 2013</a:t>
                      </a: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cap="flat">
                      <a:noFill/>
                    </a:lnT>
                    <a:lnB>
                      <a:noFill/>
                    </a:lnB>
                    <a:lnTlToBr>
                      <a:noFill/>
                    </a:lnTlToBr>
                    <a:lnBlToTr>
                      <a:noFill/>
                    </a:lnBlToTr>
                    <a:noFill/>
                  </a:tcPr>
                </a:tc>
              </a:tr>
              <a:tr h="27437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33CC"/>
                          </a:solidFill>
                          <a:effectLst/>
                          <a:latin typeface="Arial Narrow" pitchFamily="34" charset="0"/>
                          <a:cs typeface="Times New Roman" pitchFamily="18" charset="0"/>
                        </a:rPr>
                        <a:t>Pejabat Penilai</a:t>
                      </a: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33CC"/>
                          </a:solidFill>
                          <a:effectLst/>
                          <a:latin typeface="Arial Narrow" pitchFamily="34" charset="0"/>
                          <a:cs typeface="Times New Roman" pitchFamily="18" charset="0"/>
                        </a:rPr>
                        <a:t>Pegawai Negeri Sipil Yang Dinilai</a:t>
                      </a: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dirty="0" smtClean="0">
                        <a:ln>
                          <a:noFill/>
                        </a:ln>
                        <a:solidFill>
                          <a:srgbClr val="0033CC"/>
                        </a:solidFill>
                        <a:effectLst/>
                        <a:latin typeface="Arial"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rgbClr val="0033CC"/>
                        </a:solidFill>
                        <a:effectLst/>
                        <a:latin typeface="Arial" charset="0"/>
                      </a:endParaRP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                                          (Drs. Indira)</a:t>
                      </a:r>
                      <a:endParaRPr kumimoji="0" lang="id-ID" sz="1200" b="0" i="0" u="none" strike="noStrike" cap="none" normalizeH="0" baseline="0" noProof="0" dirty="0" smtClean="0">
                        <a:ln>
                          <a:noFill/>
                        </a:ln>
                        <a:solidFill>
                          <a:srgbClr val="3333CC"/>
                        </a:solidFill>
                        <a:effectLst/>
                        <a:latin typeface="Arial Narrow" pitchFamily="34" charset="0"/>
                      </a:endParaRPr>
                    </a:p>
                  </a:txBody>
                  <a:tcPr marT="45729" marB="45729"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smtClean="0">
                        <a:ln>
                          <a:noFill/>
                        </a:ln>
                        <a:solidFill>
                          <a:schemeClr val="tx1"/>
                        </a:solidFill>
                        <a:effectLst/>
                        <a:latin typeface="Arial" charset="0"/>
                      </a:endParaRPr>
                    </a:p>
                  </a:txBody>
                  <a:tcPr marT="45729" marB="45729"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200" b="0" i="0" u="none" strike="noStrike" cap="none" normalizeH="0" baseline="0" noProof="0" smtClean="0">
                          <a:ln>
                            <a:noFill/>
                          </a:ln>
                          <a:solidFill>
                            <a:srgbClr val="0033CC"/>
                          </a:solidFill>
                          <a:effectLst/>
                          <a:latin typeface="Arial Narrow" pitchFamily="34" charset="0"/>
                          <a:cs typeface="Times New Roman" pitchFamily="18" charset="0"/>
                        </a:rPr>
                        <a:t>(Ali Muktar Raja, S.Sos)</a:t>
                      </a:r>
                    </a:p>
                  </a:txBody>
                  <a:tcPr marT="45729" marB="45729" horzOverflow="overflow">
                    <a:lnL>
                      <a:noFill/>
                    </a:lnL>
                    <a:lnR cap="flat">
                      <a:noFill/>
                    </a:lnR>
                    <a:lnT>
                      <a:noFill/>
                    </a:lnT>
                    <a:lnB>
                      <a:noFill/>
                    </a:lnB>
                    <a:lnTlToBr>
                      <a:noFill/>
                    </a:lnTlToBr>
                    <a:lnBlToTr>
                      <a:noFill/>
                    </a:lnBlToTr>
                    <a:noFill/>
                  </a:tcPr>
                </a:tc>
              </a:tr>
              <a:tr h="27437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                           NIP. </a:t>
                      </a:r>
                      <a:r>
                        <a:rPr kumimoji="0" lang="id-ID" sz="1200" b="0" i="0" u="none" strike="noStrike" cap="none" normalizeH="0" baseline="0" noProof="0" dirty="0" smtClean="0">
                          <a:ln>
                            <a:noFill/>
                          </a:ln>
                          <a:solidFill>
                            <a:srgbClr val="3333CC"/>
                          </a:solidFill>
                          <a:effectLst/>
                          <a:latin typeface="Arial Narrow" pitchFamily="34" charset="0"/>
                        </a:rPr>
                        <a:t>19600211. 198401.2.099</a:t>
                      </a:r>
                    </a:p>
                  </a:txBody>
                  <a:tcPr marT="45729" marB="45729"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0" i="0" u="none" strike="noStrike" cap="none" normalizeH="0" baseline="0" noProof="0" dirty="0" smtClean="0">
                        <a:ln>
                          <a:noFill/>
                        </a:ln>
                        <a:solidFill>
                          <a:schemeClr val="tx1"/>
                        </a:solidFill>
                        <a:effectLst/>
                        <a:latin typeface="Arial" charset="0"/>
                      </a:endParaRPr>
                    </a:p>
                  </a:txBody>
                  <a:tcPr marT="45729" marB="45729" horzOverflow="overflow">
                    <a:lnL>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33CC"/>
                          </a:solidFill>
                          <a:effectLst/>
                          <a:latin typeface="Arial Narrow" pitchFamily="34" charset="0"/>
                          <a:cs typeface="Times New Roman" pitchFamily="18" charset="0"/>
                        </a:rPr>
                        <a:t>                           NIP. </a:t>
                      </a:r>
                      <a:r>
                        <a:rPr kumimoji="0" lang="id-ID" sz="1200" b="0" i="0" u="none" strike="noStrike" cap="none" normalizeH="0" baseline="0" noProof="0" dirty="0" smtClean="0">
                          <a:ln>
                            <a:noFill/>
                          </a:ln>
                          <a:solidFill>
                            <a:srgbClr val="3333CC"/>
                          </a:solidFill>
                          <a:effectLst/>
                          <a:latin typeface="Arial Narrow" pitchFamily="34" charset="0"/>
                          <a:cs typeface="Times New Roman" pitchFamily="18" charset="0"/>
                        </a:rPr>
                        <a:t>19750718.200001.1.099</a:t>
                      </a:r>
                      <a:endParaRPr kumimoji="0" lang="id-ID" sz="1200" b="0" i="0" u="none" strike="noStrike" cap="none" normalizeH="0" baseline="0" noProof="0" dirty="0" smtClean="0">
                        <a:ln>
                          <a:noFill/>
                        </a:ln>
                        <a:solidFill>
                          <a:srgbClr val="3333CC"/>
                        </a:solidFill>
                        <a:effectLst/>
                        <a:latin typeface="Arial Narrow" pitchFamily="34" charset="0"/>
                      </a:endParaRPr>
                    </a:p>
                  </a:txBody>
                  <a:tcPr marT="45729" marB="45729"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ardrop 3"/>
          <p:cNvSpPr/>
          <p:nvPr/>
        </p:nvSpPr>
        <p:spPr>
          <a:xfrm>
            <a:off x="457200" y="533400"/>
            <a:ext cx="8229600" cy="6019800"/>
          </a:xfrm>
          <a:prstGeom prst="teardrop">
            <a:avLst/>
          </a:prstGeom>
          <a:solidFill>
            <a:srgbClr val="FF993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819" name="Content Placeholder 2"/>
          <p:cNvSpPr>
            <a:spLocks noGrp="1"/>
          </p:cNvSpPr>
          <p:nvPr>
            <p:ph sz="quarter" idx="1"/>
          </p:nvPr>
        </p:nvSpPr>
        <p:spPr>
          <a:xfrm>
            <a:off x="0" y="0"/>
            <a:ext cx="9144000" cy="6858000"/>
          </a:xfrm>
          <a:gradFill rotWithShape="1">
            <a:gsLst>
              <a:gs pos="0">
                <a:srgbClr val="FF3399"/>
              </a:gs>
              <a:gs pos="25000">
                <a:srgbClr val="FF6633"/>
              </a:gs>
              <a:gs pos="50000">
                <a:srgbClr val="FFFF00"/>
              </a:gs>
              <a:gs pos="75000">
                <a:srgbClr val="01A78F"/>
              </a:gs>
              <a:gs pos="100000">
                <a:srgbClr val="3366FF"/>
              </a:gs>
            </a:gsLst>
            <a:lin ang="18900000"/>
          </a:gradFill>
        </p:spPr>
        <p:txBody>
          <a:bodyPr/>
          <a:lstStyle/>
          <a:p>
            <a:pPr marL="514350" indent="-514350" algn="just" eaLnBrk="1" hangingPunct="1">
              <a:buFont typeface="Wingdings 3" pitchFamily="18" charset="2"/>
              <a:buNone/>
            </a:pPr>
            <a:endParaRPr lang="en-US" smtClean="0"/>
          </a:p>
          <a:p>
            <a:pPr marL="514350" indent="-514350" algn="just" eaLnBrk="1" hangingPunct="1">
              <a:buFont typeface="Arial" charset="0"/>
              <a:buNone/>
            </a:pPr>
            <a:endParaRPr lang="en-US" smtClean="0"/>
          </a:p>
        </p:txBody>
      </p:sp>
      <p:sp>
        <p:nvSpPr>
          <p:cNvPr id="5" name="Teardrop 4"/>
          <p:cNvSpPr/>
          <p:nvPr/>
        </p:nvSpPr>
        <p:spPr>
          <a:xfrm>
            <a:off x="217488" y="304800"/>
            <a:ext cx="8686800" cy="6389688"/>
          </a:xfrm>
          <a:prstGeom prst="teardrop">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just">
              <a:buFont typeface="Arial" charset="0"/>
              <a:buAutoNum type="arabicPeriod" startAt="4"/>
              <a:defRPr/>
            </a:pPr>
            <a:endParaRPr lang="id-ID" sz="2300" b="1" dirty="0">
              <a:solidFill>
                <a:schemeClr val="tx1"/>
              </a:solidFill>
            </a:endParaRPr>
          </a:p>
          <a:p>
            <a:pPr marL="514350" indent="-514350" algn="just">
              <a:buFont typeface="Arial" charset="0"/>
              <a:buAutoNum type="arabicPeriod" startAt="4"/>
              <a:defRPr/>
            </a:pPr>
            <a:endParaRPr lang="id-ID" sz="2300" b="1" dirty="0">
              <a:solidFill>
                <a:schemeClr val="tx1"/>
              </a:solidFill>
            </a:endParaRPr>
          </a:p>
          <a:p>
            <a:pPr marL="514350" indent="-514350" algn="just">
              <a:buFont typeface="Arial" charset="0"/>
              <a:buAutoNum type="arabicPeriod" startAt="4"/>
              <a:defRPr/>
            </a:pPr>
            <a:endParaRPr lang="id-ID" sz="2300" b="1" dirty="0">
              <a:solidFill>
                <a:schemeClr val="tx1"/>
              </a:solidFill>
            </a:endParaRPr>
          </a:p>
          <a:p>
            <a:pPr marL="514350" indent="-514350" algn="just">
              <a:buFont typeface="Arial" charset="0"/>
              <a:buAutoNum type="arabicPeriod" startAt="4"/>
              <a:defRPr/>
            </a:pPr>
            <a:r>
              <a:rPr lang="id-ID" sz="2300" b="1" dirty="0">
                <a:solidFill>
                  <a:schemeClr val="tx1"/>
                </a:solidFill>
              </a:rPr>
              <a:t>Penilaian prestasi kerja PNS terdiri atas : unsur </a:t>
            </a:r>
            <a:r>
              <a:rPr lang="id-ID" sz="2300" b="1" dirty="0">
                <a:solidFill>
                  <a:srgbClr val="0000FF"/>
                </a:solidFill>
              </a:rPr>
              <a:t>sasaran kerja pegawai (SKP) </a:t>
            </a:r>
            <a:r>
              <a:rPr lang="id-ID" sz="2300" b="1" dirty="0">
                <a:solidFill>
                  <a:schemeClr val="tx1"/>
                </a:solidFill>
              </a:rPr>
              <a:t>dan </a:t>
            </a:r>
            <a:r>
              <a:rPr lang="id-ID" sz="2300" b="1" dirty="0">
                <a:solidFill>
                  <a:srgbClr val="0000FF"/>
                </a:solidFill>
              </a:rPr>
              <a:t>perilaku kerja.</a:t>
            </a:r>
          </a:p>
          <a:p>
            <a:pPr marL="514350" indent="-514350" algn="just">
              <a:buFont typeface="Arial" charset="0"/>
              <a:buAutoNum type="arabicPeriod" startAt="4"/>
              <a:defRPr/>
            </a:pPr>
            <a:r>
              <a:rPr lang="id-ID" sz="2300" b="1" dirty="0">
                <a:solidFill>
                  <a:schemeClr val="tx1"/>
                </a:solidFill>
              </a:rPr>
              <a:t>Penilaian prestasi kerja PNS dilaksanakan oleh Pejabat Penilai sekali dalam 1 tahun (akhir Desember tahun bersangkutan/akhir Januari tahun berikutnya),  yang terdiri atas unsur:</a:t>
            </a:r>
          </a:p>
          <a:p>
            <a:pPr marL="514350" indent="-514350" algn="just">
              <a:buFont typeface="Arial" charset="0"/>
              <a:buNone/>
              <a:defRPr/>
            </a:pPr>
            <a:r>
              <a:rPr lang="id-ID" sz="2300" b="1" dirty="0">
                <a:solidFill>
                  <a:schemeClr val="tx1"/>
                </a:solidFill>
              </a:rPr>
              <a:t>	</a:t>
            </a:r>
            <a:r>
              <a:rPr lang="id-ID" sz="2300" b="1" dirty="0">
                <a:solidFill>
                  <a:srgbClr val="0000FF"/>
                </a:solidFill>
              </a:rPr>
              <a:t>a. SKP bobotnya 60 %</a:t>
            </a:r>
          </a:p>
          <a:p>
            <a:pPr marL="514350" indent="-514350" algn="just">
              <a:buFont typeface="Arial" charset="0"/>
              <a:buNone/>
              <a:defRPr/>
            </a:pPr>
            <a:r>
              <a:rPr lang="id-ID" sz="2300" b="1" dirty="0">
                <a:solidFill>
                  <a:srgbClr val="0000FF"/>
                </a:solidFill>
              </a:rPr>
              <a:t>	b. Perilaku kerja bobotnya 40 %</a:t>
            </a:r>
          </a:p>
          <a:p>
            <a:pPr marL="514350" indent="-514350" algn="just">
              <a:defRPr/>
            </a:pPr>
            <a:r>
              <a:rPr lang="id-ID" sz="2300" b="1" dirty="0">
                <a:solidFill>
                  <a:schemeClr val="tx1"/>
                </a:solidFill>
              </a:rPr>
              <a:t>6. 	Unsur perilaku kerja yg mempengaruhi prestasi kerja yg dievaluasi </a:t>
            </a:r>
            <a:r>
              <a:rPr lang="id-ID" sz="2300" b="1" dirty="0">
                <a:solidFill>
                  <a:srgbClr val="0000FF"/>
                </a:solidFill>
              </a:rPr>
              <a:t>harus relevan &amp; berhubungan</a:t>
            </a:r>
            <a:r>
              <a:rPr lang="id-ID" sz="2300" b="1" dirty="0">
                <a:solidFill>
                  <a:schemeClr val="tx1"/>
                </a:solidFill>
              </a:rPr>
              <a:t> dgn pelaksanaan tugas jabatan PNS yg dinilai.</a:t>
            </a:r>
          </a:p>
          <a:p>
            <a:pPr marL="514350" indent="-514350" algn="just">
              <a:buFont typeface="Arial" charset="0"/>
              <a:buNone/>
              <a:defRPr/>
            </a:pPr>
            <a:endParaRPr lang="id-ID" sz="2300" b="1" dirty="0">
              <a:solidFill>
                <a:schemeClr val="tx1"/>
              </a:solidFill>
            </a:endParaRPr>
          </a:p>
          <a:p>
            <a:pPr marL="514350" indent="-514350" algn="just">
              <a:buFont typeface="Arial" charset="0"/>
              <a:buNone/>
              <a:defRPr/>
            </a:pPr>
            <a:endParaRPr lang="id-ID" sz="2300" b="1" dirty="0">
              <a:solidFill>
                <a:schemeClr val="tx1"/>
              </a:solidFill>
            </a:endParaRPr>
          </a:p>
          <a:p>
            <a:pPr marL="514350" indent="-514350" algn="just">
              <a:buFont typeface="Arial" charset="0"/>
              <a:buNone/>
              <a:defRPr/>
            </a:pPr>
            <a:endParaRPr lang="id-ID" sz="2300" b="1"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2466" name="Rectangle 4"/>
          <p:cNvSpPr>
            <a:spLocks noChangeArrowheads="1"/>
          </p:cNvSpPr>
          <p:nvPr/>
        </p:nvSpPr>
        <p:spPr bwMode="auto">
          <a:xfrm>
            <a:off x="3348038" y="30163"/>
            <a:ext cx="2398712" cy="457200"/>
          </a:xfrm>
          <a:prstGeom prst="rect">
            <a:avLst/>
          </a:prstGeom>
          <a:noFill/>
          <a:ln w="9525">
            <a:noFill/>
            <a:miter lim="800000"/>
            <a:headEnd/>
            <a:tailEnd/>
          </a:ln>
        </p:spPr>
        <p:txBody>
          <a:bodyPr wrap="none" anchor="ctr">
            <a:spAutoFit/>
          </a:bodyPr>
          <a:lstStyle/>
          <a:p>
            <a:pPr algn="ctr"/>
            <a:r>
              <a:rPr lang="id-ID" sz="1200" b="1">
                <a:solidFill>
                  <a:srgbClr val="0033CC"/>
                </a:solidFill>
                <a:cs typeface="Times New Roman" pitchFamily="18" charset="0"/>
              </a:rPr>
              <a:t>PENILAIAN SASARAN KERJA </a:t>
            </a:r>
            <a:endParaRPr lang="en-US" sz="1200">
              <a:solidFill>
                <a:srgbClr val="0033CC"/>
              </a:solidFill>
            </a:endParaRPr>
          </a:p>
          <a:p>
            <a:pPr algn="ctr" eaLnBrk="0" hangingPunct="0"/>
            <a:r>
              <a:rPr lang="id-ID" sz="1200" b="1">
                <a:solidFill>
                  <a:srgbClr val="0033CC"/>
                </a:solidFill>
                <a:cs typeface="Times New Roman" pitchFamily="18" charset="0"/>
              </a:rPr>
              <a:t>PEGAWAI NEGERI SIPIL</a:t>
            </a:r>
            <a:endParaRPr lang="en-US" sz="1200">
              <a:solidFill>
                <a:srgbClr val="0033CC"/>
              </a:solidFill>
            </a:endParaRPr>
          </a:p>
        </p:txBody>
      </p:sp>
      <p:sp>
        <p:nvSpPr>
          <p:cNvPr id="62467" name="Text Box 1057"/>
          <p:cNvSpPr txBox="1">
            <a:spLocks noChangeArrowheads="1"/>
          </p:cNvSpPr>
          <p:nvPr/>
        </p:nvSpPr>
        <p:spPr bwMode="auto">
          <a:xfrm>
            <a:off x="103188" y="622300"/>
            <a:ext cx="4376737" cy="274638"/>
          </a:xfrm>
          <a:prstGeom prst="rect">
            <a:avLst/>
          </a:prstGeom>
          <a:noFill/>
          <a:ln w="9525">
            <a:noFill/>
            <a:miter lim="800000"/>
            <a:headEnd/>
            <a:tailEnd/>
          </a:ln>
        </p:spPr>
        <p:txBody>
          <a:bodyPr>
            <a:spAutoFit/>
          </a:bodyPr>
          <a:lstStyle/>
          <a:p>
            <a:pPr>
              <a:spcBef>
                <a:spcPct val="50000"/>
              </a:spcBef>
            </a:pPr>
            <a:r>
              <a:rPr lang="id-ID" sz="1200">
                <a:solidFill>
                  <a:srgbClr val="0033CC"/>
                </a:solidFill>
              </a:rPr>
              <a:t>Jangka waktu penilaian 5 </a:t>
            </a:r>
            <a:r>
              <a:rPr lang="en-US" sz="1200">
                <a:solidFill>
                  <a:srgbClr val="0033CC"/>
                </a:solidFill>
              </a:rPr>
              <a:t>Juli</a:t>
            </a:r>
            <a:r>
              <a:rPr lang="id-ID" sz="1200">
                <a:solidFill>
                  <a:srgbClr val="0033CC"/>
                </a:solidFill>
              </a:rPr>
              <a:t> s/d 31 Desember 201</a:t>
            </a:r>
            <a:r>
              <a:rPr lang="en-US" sz="1200">
                <a:solidFill>
                  <a:srgbClr val="0033CC"/>
                </a:solidFill>
              </a:rPr>
              <a:t>3</a:t>
            </a:r>
            <a:endParaRPr lang="id-ID" sz="1200">
              <a:solidFill>
                <a:srgbClr val="0033CC"/>
              </a:solidFill>
            </a:endParaRPr>
          </a:p>
        </p:txBody>
      </p:sp>
      <p:graphicFrame>
        <p:nvGraphicFramePr>
          <p:cNvPr id="7" name="Group 1059"/>
          <p:cNvGraphicFramePr>
            <a:graphicFrameLocks noGrp="1"/>
          </p:cNvGraphicFramePr>
          <p:nvPr/>
        </p:nvGraphicFramePr>
        <p:xfrm>
          <a:off x="144463" y="941388"/>
          <a:ext cx="8964613" cy="4398962"/>
        </p:xfrm>
        <a:graphic>
          <a:graphicData uri="http://schemas.openxmlformats.org/drawingml/2006/table">
            <a:tbl>
              <a:tblPr/>
              <a:tblGrid>
                <a:gridCol w="502177"/>
                <a:gridCol w="1773475"/>
                <a:gridCol w="251340"/>
                <a:gridCol w="503857"/>
                <a:gridCol w="502177"/>
                <a:gridCol w="502178"/>
                <a:gridCol w="529049"/>
                <a:gridCol w="475308"/>
                <a:gridCol w="544168"/>
                <a:gridCol w="440037"/>
                <a:gridCol w="564319"/>
                <a:gridCol w="540807"/>
                <a:gridCol w="1095052"/>
                <a:gridCol w="740669"/>
              </a:tblGrid>
              <a:tr h="24388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dirty="0" smtClean="0">
                        <a:ln>
                          <a:noFill/>
                        </a:ln>
                        <a:solidFill>
                          <a:srgbClr val="0033CC"/>
                        </a:solidFill>
                        <a:effectLst/>
                        <a:latin typeface="Arial Narrow"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NO</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I. Kegiatan Tugas Jabatan</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AK</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TARGET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AK</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dirty="0" smtClean="0">
                          <a:ln>
                            <a:noFill/>
                          </a:ln>
                          <a:solidFill>
                            <a:srgbClr val="0033CC"/>
                          </a:solidFill>
                          <a:effectLst/>
                          <a:latin typeface="Arial Narrow" pitchFamily="34" charset="0"/>
                          <a:cs typeface="Times New Roman" pitchFamily="18" charset="0"/>
                        </a:rPr>
                        <a:t>REALISASI</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PENGHITUNGAN</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NILAI</a:t>
                      </a:r>
                      <a:endParaRPr kumimoji="0" lang="en-US" sz="1000" b="0" i="0" u="none" strike="noStrike" cap="none" normalizeH="0" baseline="0" smtClean="0">
                        <a:ln>
                          <a:noFill/>
                        </a:ln>
                        <a:solidFill>
                          <a:srgbClr val="00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CAPAIAN</a:t>
                      </a:r>
                      <a:endParaRPr kumimoji="0" lang="en-US" sz="1000" b="0" i="0" u="none" strike="noStrike" cap="none" normalizeH="0" baseline="0" smtClean="0">
                        <a:ln>
                          <a:noFill/>
                        </a:ln>
                        <a:solidFill>
                          <a:srgbClr val="00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000" b="1" i="0" u="none" strike="noStrike" cap="none" normalizeH="0" baseline="0" smtClean="0">
                          <a:ln>
                            <a:noFill/>
                          </a:ln>
                          <a:solidFill>
                            <a:srgbClr val="0033CC"/>
                          </a:solidFill>
                          <a:effectLst/>
                          <a:latin typeface="Arial Narrow" pitchFamily="34" charset="0"/>
                          <a:cs typeface="Times New Roman" pitchFamily="18" charset="0"/>
                        </a:rPr>
                        <a:t>SKP</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3533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Kuant/output</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Kual/ Mutu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Waktu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Biaya</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Kuant/ output</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Kual/ Mutu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Waktu</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Biaya</a:t>
                      </a:r>
                      <a:endParaRPr kumimoji="0" lang="id-ID" sz="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vMerge="1">
                  <a:txBody>
                    <a:bodyPr/>
                    <a:lstStyle/>
                    <a:p>
                      <a:endParaRPr lang="en-US"/>
                    </a:p>
                  </a:txBody>
                  <a:tcPr/>
                </a:tc>
              </a:tr>
              <a:tr h="18291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2</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3</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4</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5</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7</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8</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9</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10</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11</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12</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smtClean="0">
                          <a:ln>
                            <a:noFill/>
                          </a:ln>
                          <a:solidFill>
                            <a:srgbClr val="0033CC"/>
                          </a:solidFill>
                          <a:effectLst/>
                          <a:latin typeface="Arial Narrow" pitchFamily="34" charset="0"/>
                          <a:cs typeface="Times New Roman" pitchFamily="18" charset="0"/>
                        </a:rPr>
                        <a:t>13</a:t>
                      </a:r>
                      <a:endParaRPr kumimoji="0" lang="id-ID" sz="18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600" b="1" i="0" u="none" strike="noStrike" cap="none" normalizeH="0" baseline="0" dirty="0" smtClean="0">
                          <a:ln>
                            <a:noFill/>
                          </a:ln>
                          <a:solidFill>
                            <a:srgbClr val="0033CC"/>
                          </a:solidFill>
                          <a:effectLst/>
                          <a:latin typeface="Arial Narrow" pitchFamily="34" charset="0"/>
                          <a:cs typeface="Times New Roman" pitchFamily="18" charset="0"/>
                        </a:rPr>
                        <a:t>14</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43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Memeriksa kelengkapan dan menganalisa SPP</a:t>
                      </a: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5000 SPP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rPr>
                        <a:t>6</a:t>
                      </a:r>
                      <a:endParaRPr kumimoji="0" lang="id-ID" sz="1000" b="0" i="0" u="none" strike="noStrike" cap="none" normalizeH="0" baseline="0" dirty="0" smtClean="0">
                        <a:ln>
                          <a:noFill/>
                        </a:ln>
                        <a:solidFill>
                          <a:srgbClr val="0033CC"/>
                        </a:solidFill>
                        <a:effectLst/>
                        <a:latin typeface="Arial Narrow" pitchFamily="34"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2000 SPP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90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206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68,67</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43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2</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Memeriksa dan menganalisa kelengkapan SPM</a:t>
                      </a: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5000 SPM</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2500 SPM</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85</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211</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70,33</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43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3</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3333CC"/>
                          </a:solidFill>
                          <a:effectLst/>
                          <a:latin typeface="Arial Narrow" pitchFamily="34" charset="0"/>
                          <a:cs typeface="Times New Roman" pitchFamily="18" charset="0"/>
                        </a:rPr>
                        <a:t>Membuat laporan tatalaksana keuangan</a:t>
                      </a: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1 lap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000" b="0" i="0" u="none" strike="noStrike" cap="none" normalizeH="0" baseline="0" dirty="0" smtClean="0">
                          <a:ln>
                            <a:noFill/>
                          </a:ln>
                          <a:solidFill>
                            <a:srgbClr val="0033CC"/>
                          </a:solidFill>
                          <a:effectLst/>
                          <a:latin typeface="Arial Narrow" pitchFamily="34" charset="0"/>
                          <a:ea typeface="Times New Roman" pitchFamily="18" charset="0"/>
                          <a:cs typeface="Arial" charset="0"/>
                        </a:rPr>
                        <a:t>1 Lap</a:t>
                      </a:r>
                      <a:endParaRPr kumimoji="0" lang="sv-SE" sz="1000" b="0" i="0" u="none" strike="noStrike" cap="none" normalizeH="0" baseline="0" dirty="0" smtClean="0">
                        <a:ln>
                          <a:noFill/>
                        </a:ln>
                        <a:solidFill>
                          <a:srgbClr val="0033CC"/>
                        </a:solidFill>
                        <a:effectLst/>
                        <a:latin typeface="Arial" charset="0"/>
                        <a:ea typeface="Times New Roman" pitchFamily="18" charset="0"/>
                        <a:cs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100</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276</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33CC"/>
                          </a:solidFill>
                          <a:effectLst/>
                          <a:latin typeface="Arial Narrow" pitchFamily="34" charset="0"/>
                          <a:cs typeface="Times New Roman" pitchFamily="18" charset="0"/>
                        </a:rPr>
                        <a:t>92</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634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noProof="0" dirty="0" smtClean="0">
                        <a:ln>
                          <a:noFill/>
                        </a:ln>
                        <a:solidFill>
                          <a:srgbClr val="33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75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800" b="1" i="0" u="none" strike="noStrike" cap="none" normalizeH="0" baseline="0" dirty="0" smtClean="0">
                          <a:ln>
                            <a:noFill/>
                          </a:ln>
                          <a:solidFill>
                            <a:srgbClr val="0033CC"/>
                          </a:solidFill>
                          <a:effectLst/>
                          <a:latin typeface="Arial Narrow" pitchFamily="34" charset="0"/>
                          <a:cs typeface="Times New Roman" pitchFamily="18" charset="0"/>
                        </a:rPr>
                        <a:t>II. Tugas Tambahan dan Kreativitas :</a:t>
                      </a:r>
                      <a:endParaRPr kumimoji="0" lang="id-ID" sz="1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8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 Tugas Tambahan</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38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b. Kreativitas</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Arial Narrow" pitchFamily="34" charset="0"/>
                          <a:cs typeface="Times New Roman" pitchFamily="18" charset="0"/>
                        </a:rPr>
                        <a:t>-</a:t>
                      </a:r>
                      <a:endParaRPr kumimoji="0" lang="id-ID" sz="10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366">
                <a:tc rowSpan="2" gridSpan="1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0033CC"/>
                          </a:solidFill>
                          <a:effectLst/>
                          <a:latin typeface="Arial Narrow" pitchFamily="34" charset="0"/>
                          <a:cs typeface="Times New Roman" pitchFamily="18" charset="0"/>
                        </a:rPr>
                        <a:t>NILAI CAPAIAN SKP</a:t>
                      </a:r>
                      <a:endParaRPr kumimoji="0" lang="id-ID" sz="1200" b="0" i="0" u="none" strike="noStrike" cap="none" normalizeH="0" baseline="0" dirty="0" smtClean="0">
                        <a:ln>
                          <a:noFill/>
                        </a:ln>
                        <a:solidFill>
                          <a:srgbClr val="0033CC"/>
                        </a:solidFill>
                        <a:effectLst/>
                        <a:latin typeface="Arial" charset="0"/>
                      </a:endParaRPr>
                    </a:p>
                  </a:txBody>
                  <a:tcPr marL="91441" marR="91441"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33CC"/>
                          </a:solidFill>
                          <a:effectLst/>
                          <a:latin typeface="Arial Narrow" pitchFamily="34" charset="0"/>
                          <a:cs typeface="Times New Roman" pitchFamily="18" charset="0"/>
                        </a:rPr>
                        <a:t>77</a:t>
                      </a:r>
                      <a:endParaRPr kumimoji="0" lang="id-ID" sz="12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74366">
                <a:tc gridSpan="13"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0033CC"/>
                          </a:solidFill>
                          <a:effectLst/>
                          <a:latin typeface="Arial Narrow" pitchFamily="34" charset="0"/>
                          <a:cs typeface="Times New Roman" pitchFamily="18" charset="0"/>
                        </a:rPr>
                        <a:t>(Baik)</a:t>
                      </a:r>
                      <a:endParaRPr kumimoji="0" lang="id-ID" sz="1200" b="0" i="0" u="none" strike="noStrike" cap="none" normalizeH="0" baseline="0" dirty="0" smtClean="0">
                        <a:ln>
                          <a:noFill/>
                        </a:ln>
                        <a:solidFill>
                          <a:srgbClr val="0033CC"/>
                        </a:solidFill>
                        <a:effectLst/>
                        <a:latin typeface="Arial" charset="0"/>
                      </a:endParaRPr>
                    </a:p>
                  </a:txBody>
                  <a:tcPr marL="91441" marR="91441"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8" name="Group 1060"/>
          <p:cNvGraphicFramePr>
            <a:graphicFrameLocks noGrp="1"/>
          </p:cNvGraphicFramePr>
          <p:nvPr/>
        </p:nvGraphicFramePr>
        <p:xfrm>
          <a:off x="3043238" y="5413375"/>
          <a:ext cx="5715000" cy="1309757"/>
        </p:xfrm>
        <a:graphic>
          <a:graphicData uri="http://schemas.openxmlformats.org/drawingml/2006/table">
            <a:tbl>
              <a:tblPr/>
              <a:tblGrid>
                <a:gridCol w="3200400"/>
                <a:gridCol w="2514600"/>
              </a:tblGrid>
              <a:tr h="27295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dirty="0" smtClean="0">
                        <a:ln>
                          <a:noFill/>
                        </a:ln>
                        <a:solidFill>
                          <a:srgbClr val="0033CC"/>
                        </a:solidFill>
                        <a:effectLst/>
                        <a:latin typeface="Arial" charset="0"/>
                      </a:endParaRPr>
                    </a:p>
                  </a:txBody>
                  <a:tcPr marT="45704" marB="45704"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Times New Roman" pitchFamily="18" charset="0"/>
                          <a:cs typeface="Times New Roman" pitchFamily="18" charset="0"/>
                        </a:rPr>
                        <a:t>Jakarta, </a:t>
                      </a:r>
                      <a:r>
                        <a:rPr kumimoji="0" lang="en-US" sz="1000" b="0" i="0" u="none" strike="noStrike" cap="none" normalizeH="0" baseline="0" dirty="0" smtClean="0">
                          <a:ln>
                            <a:noFill/>
                          </a:ln>
                          <a:solidFill>
                            <a:srgbClr val="0033CC"/>
                          </a:solidFill>
                          <a:effectLst/>
                          <a:latin typeface="Times New Roman" pitchFamily="18" charset="0"/>
                          <a:cs typeface="Times New Roman" pitchFamily="18" charset="0"/>
                        </a:rPr>
                        <a:t> 30 </a:t>
                      </a:r>
                      <a:r>
                        <a:rPr kumimoji="0" lang="en-US" sz="1000" b="0" i="0" u="none" strike="noStrike" cap="none" normalizeH="0" baseline="0" dirty="0" err="1" smtClean="0">
                          <a:ln>
                            <a:noFill/>
                          </a:ln>
                          <a:solidFill>
                            <a:srgbClr val="0033CC"/>
                          </a:solidFill>
                          <a:effectLst/>
                          <a:latin typeface="Times New Roman" pitchFamily="18" charset="0"/>
                          <a:cs typeface="Times New Roman" pitchFamily="18" charset="0"/>
                        </a:rPr>
                        <a:t>Juni</a:t>
                      </a:r>
                      <a:r>
                        <a:rPr kumimoji="0" lang="en-US" sz="1000" b="0" i="0" u="none" strike="noStrike" cap="none" normalizeH="0" baseline="0" dirty="0" smtClean="0">
                          <a:ln>
                            <a:noFill/>
                          </a:ln>
                          <a:solidFill>
                            <a:srgbClr val="0033CC"/>
                          </a:solidFill>
                          <a:effectLst/>
                          <a:latin typeface="Times New Roman" pitchFamily="18" charset="0"/>
                          <a:cs typeface="Times New Roman" pitchFamily="18" charset="0"/>
                        </a:rPr>
                        <a:t> 2013</a:t>
                      </a:r>
                      <a:endParaRPr kumimoji="0" lang="id-ID" sz="1000" b="0" i="0" u="none" strike="noStrike" cap="none" normalizeH="0" baseline="0" dirty="0" smtClean="0">
                        <a:ln>
                          <a:noFill/>
                        </a:ln>
                        <a:solidFill>
                          <a:srgbClr val="0033CC"/>
                        </a:solidFill>
                        <a:effectLst/>
                        <a:latin typeface="Arial" charset="0"/>
                      </a:endParaRPr>
                    </a:p>
                  </a:txBody>
                  <a:tcPr marT="45704" marB="45704" horzOverflow="overflow">
                    <a:lnL>
                      <a:noFill/>
                    </a:lnL>
                    <a:lnR cap="flat">
                      <a:noFill/>
                    </a:lnR>
                    <a:lnT cap="flat">
                      <a:noFill/>
                    </a:lnT>
                    <a:lnB>
                      <a:noFill/>
                    </a:lnB>
                    <a:lnTlToBr>
                      <a:noFill/>
                    </a:lnTlToBr>
                    <a:lnBlToTr>
                      <a:noFill/>
                    </a:lnBlToTr>
                    <a:noFill/>
                  </a:tcPr>
                </a:tc>
              </a:tr>
              <a:tr h="5485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dirty="0" smtClean="0">
                        <a:ln>
                          <a:noFill/>
                        </a:ln>
                        <a:solidFill>
                          <a:srgbClr val="0033CC"/>
                        </a:solidFill>
                        <a:effectLst/>
                        <a:latin typeface="Arial" charset="0"/>
                      </a:endParaRPr>
                    </a:p>
                  </a:txBody>
                  <a:tcPr marT="45704" marB="45704"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33CC"/>
                          </a:solidFill>
                          <a:effectLst/>
                          <a:latin typeface="Times New Roman" pitchFamily="18" charset="0"/>
                          <a:cs typeface="Times New Roman" pitchFamily="18" charset="0"/>
                        </a:rPr>
                        <a:t>Pejabat Penila</a:t>
                      </a:r>
                      <a:r>
                        <a:rPr kumimoji="0" lang="en-US" sz="1000" b="0" i="0" u="none" strike="noStrike" cap="none" normalizeH="0" baseline="0" dirty="0" err="1" smtClean="0">
                          <a:ln>
                            <a:noFill/>
                          </a:ln>
                          <a:solidFill>
                            <a:srgbClr val="0033CC"/>
                          </a:solidFill>
                          <a:effectLst/>
                          <a:latin typeface="Times New Roman" pitchFamily="18" charset="0"/>
                          <a:cs typeface="Times New Roman" pitchFamily="18" charset="0"/>
                        </a:rPr>
                        <a:t>i</a:t>
                      </a:r>
                      <a:endParaRPr kumimoji="0" lang="en-US" sz="1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33CC"/>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33CC"/>
                        </a:solidFill>
                        <a:effectLst/>
                        <a:latin typeface="Times New Roman" pitchFamily="18" charset="0"/>
                        <a:cs typeface="Times New Roman" pitchFamily="18" charset="0"/>
                      </a:endParaRPr>
                    </a:p>
                  </a:txBody>
                  <a:tcPr marT="45704" marB="45704" horzOverflow="overflow">
                    <a:lnL>
                      <a:noFill/>
                    </a:lnL>
                    <a:lnR cap="flat">
                      <a:noFill/>
                    </a:lnR>
                    <a:lnT>
                      <a:noFill/>
                    </a:lnT>
                    <a:lnB>
                      <a:noFill/>
                    </a:lnB>
                    <a:lnTlToBr>
                      <a:noFill/>
                    </a:lnTlToBr>
                    <a:lnBlToTr>
                      <a:noFill/>
                    </a:lnBlToTr>
                    <a:noFill/>
                  </a:tcPr>
                </a:tc>
              </a:tr>
              <a:tr h="24379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4" marB="45704"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000" b="0" i="0" u="none" strike="noStrike" cap="none" normalizeH="0" baseline="0" noProof="0" dirty="0" smtClean="0">
                          <a:ln>
                            <a:noFill/>
                          </a:ln>
                          <a:solidFill>
                            <a:srgbClr val="0033CC"/>
                          </a:solidFill>
                          <a:effectLst/>
                          <a:latin typeface="Arial Narrow" pitchFamily="34" charset="0"/>
                          <a:cs typeface="Times New Roman" pitchFamily="18" charset="0"/>
                        </a:rPr>
                        <a:t> (Drs. Indira)</a:t>
                      </a:r>
                      <a:endParaRPr kumimoji="0" lang="id-ID" sz="1000" b="0" i="0" u="none" strike="noStrike" cap="none" normalizeH="0" baseline="0" noProof="0" dirty="0" smtClean="0">
                        <a:ln>
                          <a:noFill/>
                        </a:ln>
                        <a:solidFill>
                          <a:srgbClr val="3333CC"/>
                        </a:solidFill>
                        <a:effectLst/>
                        <a:latin typeface="Arial Narrow" pitchFamily="34" charset="0"/>
                      </a:endParaRPr>
                    </a:p>
                  </a:txBody>
                  <a:tcPr marT="45704" marB="45704" horzOverflow="overflow">
                    <a:lnL>
                      <a:noFill/>
                    </a:lnL>
                    <a:lnR cap="flat">
                      <a:noFill/>
                    </a:lnR>
                    <a:lnT>
                      <a:noFill/>
                    </a:lnT>
                    <a:lnB>
                      <a:noFill/>
                    </a:lnB>
                    <a:lnTlToBr>
                      <a:noFill/>
                    </a:lnTlToBr>
                    <a:lnBlToTr>
                      <a:noFill/>
                    </a:lnBlToTr>
                    <a:noFill/>
                  </a:tcPr>
                </a:tc>
              </a:tr>
              <a:tr h="2443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33CC"/>
                        </a:solidFill>
                        <a:effectLst/>
                        <a:latin typeface="Arial" charset="0"/>
                      </a:endParaRPr>
                    </a:p>
                  </a:txBody>
                  <a:tcPr marT="45704" marB="45704"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noProof="0" dirty="0" smtClean="0">
                          <a:ln>
                            <a:noFill/>
                          </a:ln>
                          <a:solidFill>
                            <a:srgbClr val="0033CC"/>
                          </a:solidFill>
                          <a:effectLst/>
                          <a:latin typeface="Arial Narrow" pitchFamily="34" charset="0"/>
                          <a:cs typeface="Times New Roman" pitchFamily="18" charset="0"/>
                        </a:rPr>
                        <a:t> NIP. </a:t>
                      </a:r>
                      <a:r>
                        <a:rPr kumimoji="0" lang="id-ID" sz="1000" b="0" i="0" u="none" strike="noStrike" cap="none" normalizeH="0" baseline="0" noProof="0" dirty="0" smtClean="0">
                          <a:ln>
                            <a:noFill/>
                          </a:ln>
                          <a:solidFill>
                            <a:srgbClr val="3333CC"/>
                          </a:solidFill>
                          <a:effectLst/>
                          <a:latin typeface="Arial Narrow" pitchFamily="34" charset="0"/>
                        </a:rPr>
                        <a:t>19600211. 198401.2.099</a:t>
                      </a:r>
                      <a:endParaRPr kumimoji="0" lang="id-ID" sz="1000" b="0" i="0" u="none" strike="noStrike" cap="none" normalizeH="0" baseline="0" dirty="0" smtClean="0">
                        <a:ln>
                          <a:noFill/>
                        </a:ln>
                        <a:solidFill>
                          <a:srgbClr val="0033CC"/>
                        </a:solidFill>
                        <a:effectLst/>
                        <a:latin typeface="Arial" charset="0"/>
                      </a:endParaRPr>
                    </a:p>
                  </a:txBody>
                  <a:tcPr marT="45704" marB="45704"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6" name="Parallelogram 5"/>
          <p:cNvSpPr/>
          <p:nvPr/>
        </p:nvSpPr>
        <p:spPr>
          <a:xfrm>
            <a:off x="457200" y="762000"/>
            <a:ext cx="8229600" cy="5334000"/>
          </a:xfrm>
          <a:prstGeom prst="parallelogram">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203" name="Content Placeholder 2"/>
          <p:cNvSpPr>
            <a:spLocks noGrp="1"/>
          </p:cNvSpPr>
          <p:nvPr>
            <p:ph idx="1"/>
          </p:nvPr>
        </p:nvSpPr>
        <p:spPr>
          <a:xfrm>
            <a:off x="457200" y="762000"/>
            <a:ext cx="8229600" cy="5364163"/>
          </a:xfrm>
        </p:spPr>
        <p:txBody>
          <a:bodyPr/>
          <a:lstStyle/>
          <a:p>
            <a:pPr algn="just">
              <a:buFont typeface="Arial" charset="0"/>
              <a:buNone/>
              <a:defRPr/>
            </a:pPr>
            <a:r>
              <a:rPr lang="id-ID" sz="2000" dirty="0" smtClean="0">
                <a:latin typeface="Berlin Sans FB" pitchFamily="34" charset="0"/>
              </a:rPr>
              <a:t>                        </a:t>
            </a:r>
            <a:r>
              <a:rPr lang="id-ID" sz="2400" dirty="0" smtClean="0">
                <a:latin typeface="Berlin Sans FB" pitchFamily="34" charset="0"/>
              </a:rPr>
              <a:t>Maka pada akhir tahun 2014, yang berangkutan 	        memperoleh penilaian SKP sebagai berikut:</a:t>
            </a:r>
          </a:p>
          <a:p>
            <a:pPr marL="1489075" indent="-1489075" algn="just">
              <a:buFont typeface="Arial" charset="0"/>
              <a:buNone/>
              <a:defRPr/>
            </a:pPr>
            <a:r>
              <a:rPr lang="id-ID" sz="2400" dirty="0" smtClean="0">
                <a:latin typeface="Berlin Sans FB" pitchFamily="34" charset="0"/>
              </a:rPr>
              <a:t>                    Penilaian SKP unit kerja lama + penilaian SKP </a:t>
            </a:r>
            <a:r>
              <a:rPr lang="en-US" sz="2400" dirty="0" smtClean="0">
                <a:latin typeface="Berlin Sans FB" pitchFamily="34" charset="0"/>
              </a:rPr>
              <a:t>  </a:t>
            </a:r>
            <a:r>
              <a:rPr lang="id-ID" sz="2400" dirty="0" smtClean="0">
                <a:latin typeface="Berlin Sans FB" pitchFamily="34" charset="0"/>
              </a:rPr>
              <a:t>unit kerja baru : 2</a:t>
            </a:r>
          </a:p>
          <a:p>
            <a:pPr lvl="3">
              <a:defRPr/>
            </a:pPr>
            <a:r>
              <a:rPr lang="id-ID" sz="2400" dirty="0" smtClean="0">
                <a:latin typeface="Berlin Sans FB" pitchFamily="34" charset="0"/>
              </a:rPr>
              <a:t>Nilai SKP pada unit kerja lama = 89, 04</a:t>
            </a:r>
          </a:p>
          <a:p>
            <a:pPr lvl="3">
              <a:defRPr/>
            </a:pPr>
            <a:r>
              <a:rPr lang="id-ID" sz="2400" dirty="0" smtClean="0">
                <a:latin typeface="Berlin Sans FB" pitchFamily="34" charset="0"/>
              </a:rPr>
              <a:t>Nilai SKP pada unit kerja baru = 77</a:t>
            </a:r>
          </a:p>
          <a:p>
            <a:pPr>
              <a:defRPr/>
            </a:pPr>
            <a:endParaRPr lang="id-ID" sz="2400" dirty="0" smtClean="0"/>
          </a:p>
          <a:p>
            <a:pPr lvl="2">
              <a:buFont typeface="Arial" charset="0"/>
              <a:buNone/>
              <a:defRPr/>
            </a:pPr>
            <a:endParaRPr lang="id-ID" dirty="0" smtClean="0"/>
          </a:p>
          <a:p>
            <a:pPr lvl="2">
              <a:buFont typeface="Arial" charset="0"/>
              <a:buNone/>
              <a:defRPr/>
            </a:pPr>
            <a:endParaRPr lang="id-ID" dirty="0" smtClean="0"/>
          </a:p>
          <a:p>
            <a:pPr lvl="2">
              <a:buFont typeface="Arial" charset="0"/>
              <a:buNone/>
              <a:defRPr/>
            </a:pPr>
            <a:endParaRPr lang="id-ID" dirty="0" smtClean="0"/>
          </a:p>
          <a:p>
            <a:pPr marL="280988" lvl="2" indent="0" algn="just">
              <a:buFont typeface="Arial" charset="0"/>
              <a:buNone/>
              <a:defRPr/>
            </a:pPr>
            <a:r>
              <a:rPr lang="id-ID" dirty="0" smtClean="0">
                <a:latin typeface="Berlin Sans FB" pitchFamily="34" charset="0"/>
              </a:rPr>
              <a:t>Sehingga nilai SKP Sdr. Ali Muktar Raja, S. Sos </a:t>
            </a:r>
            <a:endParaRPr lang="en-US" dirty="0" smtClean="0">
              <a:latin typeface="Berlin Sans FB" pitchFamily="34" charset="0"/>
            </a:endParaRPr>
          </a:p>
          <a:p>
            <a:pPr marL="280988" lvl="2" indent="0" algn="just">
              <a:buFont typeface="Arial" charset="0"/>
              <a:buNone/>
              <a:defRPr/>
            </a:pPr>
            <a:r>
              <a:rPr lang="id-ID" dirty="0" smtClean="0">
                <a:latin typeface="Berlin Sans FB" pitchFamily="34" charset="0"/>
              </a:rPr>
              <a:t>tahun 2014 adalah </a:t>
            </a:r>
            <a:r>
              <a:rPr lang="en-US" dirty="0" smtClean="0">
                <a:latin typeface="Berlin Sans FB" pitchFamily="34" charset="0"/>
              </a:rPr>
              <a:t> </a:t>
            </a:r>
            <a:r>
              <a:rPr lang="id-ID" dirty="0" smtClean="0">
                <a:latin typeface="Berlin Sans FB" pitchFamily="34" charset="0"/>
              </a:rPr>
              <a:t>83,02.</a:t>
            </a:r>
          </a:p>
          <a:p>
            <a:pPr>
              <a:buFont typeface="Arial" charset="0"/>
              <a:buNone/>
              <a:defRPr/>
            </a:pPr>
            <a:endParaRPr lang="id-ID" dirty="0" smtClean="0"/>
          </a:p>
        </p:txBody>
      </p:sp>
      <p:sp>
        <p:nvSpPr>
          <p:cNvPr id="5" name="Rounded Rectangle 4"/>
          <p:cNvSpPr/>
          <p:nvPr/>
        </p:nvSpPr>
        <p:spPr>
          <a:xfrm>
            <a:off x="2057400" y="3581400"/>
            <a:ext cx="4876800" cy="9144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accent5">
                    <a:lumMod val="50000"/>
                  </a:schemeClr>
                </a:solidFill>
                <a:latin typeface="Berlin Sans FB" pitchFamily="34" charset="0"/>
              </a:rPr>
              <a:t>89,04 + 77 = </a:t>
            </a:r>
            <a:r>
              <a:rPr lang="en-US" sz="2000" u="sng" dirty="0">
                <a:solidFill>
                  <a:schemeClr val="accent5">
                    <a:lumMod val="50000"/>
                  </a:schemeClr>
                </a:solidFill>
                <a:latin typeface="Berlin Sans FB" pitchFamily="34" charset="0"/>
              </a:rPr>
              <a:t>166,04</a:t>
            </a:r>
            <a:r>
              <a:rPr lang="en-US" sz="2000" dirty="0">
                <a:solidFill>
                  <a:schemeClr val="accent5">
                    <a:lumMod val="50000"/>
                  </a:schemeClr>
                </a:solidFill>
                <a:latin typeface="Berlin Sans FB" pitchFamily="34" charset="0"/>
              </a:rPr>
              <a:t> = 83,02</a:t>
            </a:r>
          </a:p>
          <a:p>
            <a:pPr algn="ctr">
              <a:defRPr/>
            </a:pPr>
            <a:r>
              <a:rPr lang="en-US" sz="2000" dirty="0">
                <a:solidFill>
                  <a:schemeClr val="accent5">
                    <a:lumMod val="50000"/>
                  </a:schemeClr>
                </a:solidFill>
                <a:latin typeface="Berlin Sans FB" pitchFamily="34" charset="0"/>
              </a:rPr>
              <a:t>         2</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2"/>
          <p:cNvSpPr>
            <a:spLocks noGrp="1"/>
          </p:cNvSpPr>
          <p:nvPr>
            <p:ph idx="1"/>
          </p:nvPr>
        </p:nvSpPr>
        <p:spPr>
          <a:xfrm>
            <a:off x="457200" y="533400"/>
            <a:ext cx="8229600" cy="5867400"/>
          </a:xfrm>
          <a:blipFill dpi="0" rotWithShape="1">
            <a:blip r:embed="rId2"/>
            <a:srcRect/>
            <a:tile tx="0" ty="0" sx="100000" sy="100000" flip="none" algn="tl"/>
          </a:blipFill>
        </p:spPr>
        <p:txBody>
          <a:bodyPr/>
          <a:lstStyle/>
          <a:p>
            <a:pPr eaLnBrk="1" hangingPunct="1">
              <a:buFont typeface="Wingdings" pitchFamily="2" charset="2"/>
              <a:buChar char="Ø"/>
            </a:pPr>
            <a:r>
              <a:rPr lang="id-ID" sz="2000" dirty="0" smtClean="0"/>
              <a:t>SKP bagi PNS </a:t>
            </a:r>
            <a:r>
              <a:rPr lang="id-ID" sz="2000" dirty="0" err="1" smtClean="0"/>
              <a:t>yg</a:t>
            </a:r>
            <a:r>
              <a:rPr lang="id-ID" sz="2000" dirty="0" smtClean="0"/>
              <a:t> kegiatannya dilakukan dengan </a:t>
            </a:r>
            <a:r>
              <a:rPr lang="id-ID" sz="2000" b="1" dirty="0" smtClean="0">
                <a:solidFill>
                  <a:srgbClr val="FF0000"/>
                </a:solidFill>
              </a:rPr>
              <a:t>tim kerja</a:t>
            </a:r>
            <a:r>
              <a:rPr lang="id-ID" sz="2000" dirty="0" smtClean="0"/>
              <a:t>, maka berlaku ketentuan </a:t>
            </a:r>
            <a:r>
              <a:rPr lang="id-ID" sz="2000" dirty="0" err="1" smtClean="0"/>
              <a:t>sbb</a:t>
            </a:r>
            <a:r>
              <a:rPr lang="id-ID" sz="2000" dirty="0" smtClean="0"/>
              <a:t>:</a:t>
            </a:r>
          </a:p>
          <a:p>
            <a:pPr marL="857250" lvl="1" indent="-457200" eaLnBrk="1" hangingPunct="1">
              <a:buFont typeface="Calibri" pitchFamily="34" charset="0"/>
              <a:buAutoNum type="arabicPeriod"/>
            </a:pPr>
            <a:r>
              <a:rPr lang="id-ID" sz="2000" dirty="0" smtClean="0"/>
              <a:t>Jika kegiatan </a:t>
            </a:r>
            <a:r>
              <a:rPr lang="id-ID" sz="2000" dirty="0" err="1" smtClean="0"/>
              <a:t>yg</a:t>
            </a:r>
            <a:r>
              <a:rPr lang="id-ID" sz="2000" dirty="0" smtClean="0"/>
              <a:t> dilakukan merupakan </a:t>
            </a:r>
            <a:r>
              <a:rPr lang="id-ID" sz="2000" b="1" dirty="0" smtClean="0">
                <a:solidFill>
                  <a:srgbClr val="FF0000"/>
                </a:solidFill>
              </a:rPr>
              <a:t>tugas jabatannya</a:t>
            </a:r>
            <a:r>
              <a:rPr lang="id-ID" sz="2000" dirty="0" smtClean="0"/>
              <a:t>, maka dimasukkan ke dalam </a:t>
            </a:r>
            <a:r>
              <a:rPr lang="id-ID" sz="2000" b="1" dirty="0" smtClean="0">
                <a:solidFill>
                  <a:srgbClr val="FF0000"/>
                </a:solidFill>
              </a:rPr>
              <a:t>SKP</a:t>
            </a:r>
            <a:r>
              <a:rPr lang="id-ID" sz="2000" dirty="0" smtClean="0"/>
              <a:t> </a:t>
            </a:r>
            <a:r>
              <a:rPr lang="id-ID" sz="2000" dirty="0" err="1" smtClean="0"/>
              <a:t>yg</a:t>
            </a:r>
            <a:r>
              <a:rPr lang="id-ID" sz="2000" dirty="0" smtClean="0"/>
              <a:t> bersangkutan</a:t>
            </a:r>
          </a:p>
          <a:p>
            <a:pPr marL="857250" lvl="1" indent="-457200" eaLnBrk="1" hangingPunct="1">
              <a:buFont typeface="Calibri" pitchFamily="34" charset="0"/>
              <a:buAutoNum type="arabicPeriod"/>
            </a:pPr>
            <a:r>
              <a:rPr lang="id-ID" sz="2000" dirty="0" smtClean="0"/>
              <a:t>Jika kegiatannya </a:t>
            </a:r>
            <a:r>
              <a:rPr lang="id-ID" sz="2000" b="1" dirty="0" smtClean="0">
                <a:solidFill>
                  <a:srgbClr val="FF0000"/>
                </a:solidFill>
              </a:rPr>
              <a:t>bukan merupakan tugas jabatannya</a:t>
            </a:r>
            <a:r>
              <a:rPr lang="id-ID" sz="2000" dirty="0" smtClean="0"/>
              <a:t>, maka kinerja </a:t>
            </a:r>
            <a:r>
              <a:rPr lang="id-ID" sz="2000" dirty="0" err="1" smtClean="0"/>
              <a:t>yg</a:t>
            </a:r>
            <a:r>
              <a:rPr lang="id-ID" sz="2000" dirty="0" smtClean="0"/>
              <a:t> bersangkutan dinilai sebagai </a:t>
            </a:r>
            <a:r>
              <a:rPr lang="id-ID" sz="2000" b="1" dirty="0" smtClean="0">
                <a:solidFill>
                  <a:srgbClr val="FF0000"/>
                </a:solidFill>
              </a:rPr>
              <a:t>tugas tambahan</a:t>
            </a:r>
            <a:r>
              <a:rPr lang="id-ID" sz="2000" dirty="0" smtClean="0"/>
              <a:t>.	</a:t>
            </a:r>
          </a:p>
          <a:p>
            <a:pPr algn="just" eaLnBrk="1" hangingPunct="1">
              <a:buFont typeface="Wingdings" pitchFamily="2" charset="2"/>
              <a:buChar char="Ø"/>
            </a:pPr>
            <a:r>
              <a:rPr lang="id-ID" sz="2000" dirty="0" smtClean="0"/>
              <a:t>Penyusunan SKP bagi </a:t>
            </a:r>
            <a:r>
              <a:rPr lang="id-ID" sz="2000" b="1" dirty="0" smtClean="0">
                <a:solidFill>
                  <a:srgbClr val="FF0000"/>
                </a:solidFill>
              </a:rPr>
              <a:t>PNS </a:t>
            </a:r>
            <a:r>
              <a:rPr lang="id-ID" sz="2000" b="1" dirty="0" err="1" smtClean="0">
                <a:solidFill>
                  <a:srgbClr val="FF0000"/>
                </a:solidFill>
              </a:rPr>
              <a:t>yg</a:t>
            </a:r>
            <a:r>
              <a:rPr lang="id-ID" sz="2000" b="1" dirty="0" smtClean="0">
                <a:solidFill>
                  <a:srgbClr val="FF0000"/>
                </a:solidFill>
              </a:rPr>
              <a:t> dipekerjakan / diperbantukan</a:t>
            </a:r>
            <a:r>
              <a:rPr lang="id-ID" sz="2000" dirty="0" smtClean="0"/>
              <a:t>, maka penyusunan / penilaiannya dilakukan di tempat </a:t>
            </a:r>
            <a:r>
              <a:rPr lang="id-ID" sz="2000" dirty="0" err="1" smtClean="0"/>
              <a:t>yg</a:t>
            </a:r>
            <a:r>
              <a:rPr lang="id-ID" sz="2000" dirty="0" smtClean="0"/>
              <a:t> bersangkutan dipekerjakan / diperbantukan.</a:t>
            </a:r>
          </a:p>
          <a:p>
            <a:pPr algn="just" eaLnBrk="1" hangingPunct="1">
              <a:buFont typeface="Wingdings" pitchFamily="2" charset="2"/>
              <a:buChar char="Ø"/>
            </a:pPr>
            <a:r>
              <a:rPr lang="id-ID" sz="2000" dirty="0" smtClean="0"/>
              <a:t>Penilaian SKP apabila terjadi faktor-faktor </a:t>
            </a:r>
            <a:r>
              <a:rPr lang="id-ID" sz="2000" b="1" dirty="0" smtClean="0">
                <a:solidFill>
                  <a:srgbClr val="FF0000"/>
                </a:solidFill>
              </a:rPr>
              <a:t>di luar kemampuan PNS</a:t>
            </a:r>
            <a:r>
              <a:rPr lang="id-ID" sz="2000" dirty="0" smtClean="0"/>
              <a:t>, maka penilaiannya disesuaikan dengan kegiatan-kegiatan di luar SKP </a:t>
            </a:r>
            <a:r>
              <a:rPr lang="id-ID" sz="2000" dirty="0" err="1" smtClean="0"/>
              <a:t>yg</a:t>
            </a:r>
            <a:r>
              <a:rPr lang="id-ID" sz="2000" dirty="0" smtClean="0"/>
              <a:t> telah ditetapkan.</a:t>
            </a:r>
          </a:p>
          <a:p>
            <a:pPr algn="just" eaLnBrk="1" hangingPunct="1">
              <a:buFont typeface="Wingdings" pitchFamily="2" charset="2"/>
              <a:buChar char="Ø"/>
            </a:pPr>
            <a:r>
              <a:rPr lang="id-ID" sz="2000" dirty="0" smtClean="0"/>
              <a:t>Penyusunan SKP bagi PNS </a:t>
            </a:r>
            <a:r>
              <a:rPr lang="id-ID" sz="2000" dirty="0" err="1" smtClean="0"/>
              <a:t>yg</a:t>
            </a:r>
            <a:r>
              <a:rPr lang="id-ID" sz="2000" dirty="0" smtClean="0"/>
              <a:t> menduduki </a:t>
            </a:r>
            <a:r>
              <a:rPr lang="id-ID" sz="2000" b="1" dirty="0" smtClean="0">
                <a:solidFill>
                  <a:srgbClr val="FF0000"/>
                </a:solidFill>
              </a:rPr>
              <a:t>jabatan rangkap </a:t>
            </a:r>
            <a:r>
              <a:rPr lang="id-ID" sz="2000" dirty="0" smtClean="0"/>
              <a:t>sesuai dengan peraturan </a:t>
            </a:r>
            <a:r>
              <a:rPr lang="id-ID" sz="2000" dirty="0" err="1" smtClean="0"/>
              <a:t>perundang-undangan</a:t>
            </a:r>
            <a:r>
              <a:rPr lang="id-ID" sz="2000" dirty="0" smtClean="0"/>
              <a:t>, maka penyusunan SKP </a:t>
            </a:r>
            <a:r>
              <a:rPr lang="id-ID" sz="2000" dirty="0" err="1" smtClean="0"/>
              <a:t>yg</a:t>
            </a:r>
            <a:r>
              <a:rPr lang="id-ID" sz="2000" dirty="0" smtClean="0"/>
              <a:t> dilakukan sesuai dengan tugas dan fungsi </a:t>
            </a:r>
            <a:r>
              <a:rPr lang="id-ID" sz="2000" b="1" dirty="0" smtClean="0">
                <a:solidFill>
                  <a:srgbClr val="FF0000"/>
                </a:solidFill>
              </a:rPr>
              <a:t>jabatan struktural.</a:t>
            </a:r>
          </a:p>
          <a:p>
            <a:pPr eaLnBrk="1" hangingPunct="1">
              <a:buFont typeface="Wingdings" pitchFamily="2" charset="2"/>
              <a:buChar char="Ø"/>
            </a:pPr>
            <a:endParaRPr lang="id-ID"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274638"/>
            <a:ext cx="8229600" cy="792162"/>
          </a:xfrm>
          <a:blipFill dpi="0" rotWithShape="1">
            <a:blip r:embed="rId2"/>
            <a:srcRect/>
            <a:tile tx="0" ty="0" sx="100000" sy="100000" flip="none" algn="tl"/>
          </a:blipFill>
        </p:spPr>
        <p:txBody>
          <a:bodyPr/>
          <a:lstStyle/>
          <a:p>
            <a:pPr eaLnBrk="1" hangingPunct="1"/>
            <a:r>
              <a:rPr lang="en-US" sz="3600" smtClean="0">
                <a:solidFill>
                  <a:srgbClr val="FFFF00"/>
                </a:solidFill>
                <a:latin typeface="Berlin Sans FB Demi" pitchFamily="34" charset="0"/>
              </a:rPr>
              <a:t>PENILAIAN TUGAS TAMBAHAN</a:t>
            </a:r>
          </a:p>
        </p:txBody>
      </p:sp>
      <p:sp>
        <p:nvSpPr>
          <p:cNvPr id="65539" name="Content Placeholder 2"/>
          <p:cNvSpPr>
            <a:spLocks noGrp="1"/>
          </p:cNvSpPr>
          <p:nvPr>
            <p:ph idx="1"/>
          </p:nvPr>
        </p:nvSpPr>
        <p:spPr>
          <a:xfrm>
            <a:off x="457200" y="1219200"/>
            <a:ext cx="8229600" cy="5257800"/>
          </a:xfrm>
          <a:gradFill rotWithShape="0">
            <a:gsLst>
              <a:gs pos="0">
                <a:srgbClr val="FF66FF"/>
              </a:gs>
              <a:gs pos="12000">
                <a:srgbClr val="E6D78A"/>
              </a:gs>
              <a:gs pos="30000">
                <a:srgbClr val="C7AC4C"/>
              </a:gs>
              <a:gs pos="45000">
                <a:srgbClr val="E6D78A"/>
              </a:gs>
              <a:gs pos="77000">
                <a:srgbClr val="C7AC4C"/>
              </a:gs>
              <a:gs pos="100000">
                <a:srgbClr val="E6DCAC"/>
              </a:gs>
            </a:gsLst>
            <a:lin ang="5400000"/>
          </a:gradFill>
        </p:spPr>
        <p:txBody>
          <a:bodyPr/>
          <a:lstStyle/>
          <a:p>
            <a:pPr algn="just" eaLnBrk="1" hangingPunct="1">
              <a:buFont typeface="Arial" charset="0"/>
              <a:buNone/>
            </a:pPr>
            <a:r>
              <a:rPr lang="en-US" sz="2000" smtClean="0"/>
              <a:t>	</a:t>
            </a:r>
            <a:r>
              <a:rPr lang="en-US" sz="2200" b="1" smtClean="0"/>
              <a:t>PNS yg diberikan tugas lain atau tugas tambahan oleh atasan langsungnya dan dapat dibuktikan dengan surat keterangan (anak lampiran I-c) maka akan diberikan nilai tugas tambahan.</a:t>
            </a:r>
          </a:p>
          <a:p>
            <a:pPr algn="just" eaLnBrk="1" hangingPunct="1">
              <a:buFont typeface="Arial" charset="0"/>
              <a:buNone/>
            </a:pPr>
            <a:endParaRPr lang="en-US" sz="2000" smtClean="0"/>
          </a:p>
          <a:p>
            <a:pPr algn="just" eaLnBrk="1" hangingPunct="1">
              <a:buFont typeface="Arial" charset="0"/>
              <a:buNone/>
            </a:pPr>
            <a:r>
              <a:rPr lang="en-US" sz="2000" smtClean="0"/>
              <a:t> </a:t>
            </a:r>
          </a:p>
        </p:txBody>
      </p:sp>
      <p:graphicFrame>
        <p:nvGraphicFramePr>
          <p:cNvPr id="4" name="Table 3"/>
          <p:cNvGraphicFramePr>
            <a:graphicFrameLocks noGrp="1"/>
          </p:cNvGraphicFramePr>
          <p:nvPr/>
        </p:nvGraphicFramePr>
        <p:xfrm>
          <a:off x="762000" y="2590800"/>
          <a:ext cx="7696200" cy="2697245"/>
        </p:xfrm>
        <a:graphic>
          <a:graphicData uri="http://schemas.openxmlformats.org/drawingml/2006/table">
            <a:tbl>
              <a:tblPr firstRow="1" bandRow="1">
                <a:tableStyleId>{5C22544A-7EE6-4342-B048-85BDC9FD1C3A}</a:tableStyleId>
              </a:tblPr>
              <a:tblGrid>
                <a:gridCol w="457200"/>
                <a:gridCol w="4673600"/>
                <a:gridCol w="2565400"/>
              </a:tblGrid>
              <a:tr h="457119">
                <a:tc>
                  <a:txBody>
                    <a:bodyPr/>
                    <a:lstStyle/>
                    <a:p>
                      <a:pPr algn="ctr"/>
                      <a:r>
                        <a:rPr lang="id-ID" sz="1800" noProof="0" dirty="0" smtClean="0"/>
                        <a:t>No</a:t>
                      </a:r>
                      <a:endParaRPr lang="id-ID" sz="1800" noProof="0" dirty="0"/>
                    </a:p>
                  </a:txBody>
                  <a:tcPr marT="45712" marB="45712"/>
                </a:tc>
                <a:tc>
                  <a:txBody>
                    <a:bodyPr/>
                    <a:lstStyle/>
                    <a:p>
                      <a:pPr algn="ctr"/>
                      <a:r>
                        <a:rPr lang="id-ID" sz="1800" noProof="0" dirty="0" smtClean="0"/>
                        <a:t>Tugas Tambahan</a:t>
                      </a:r>
                      <a:endParaRPr lang="id-ID" sz="1800" noProof="0" dirty="0"/>
                    </a:p>
                  </a:txBody>
                  <a:tcPr marT="45712" marB="45712"/>
                </a:tc>
                <a:tc>
                  <a:txBody>
                    <a:bodyPr/>
                    <a:lstStyle/>
                    <a:p>
                      <a:pPr algn="ctr"/>
                      <a:r>
                        <a:rPr lang="id-ID" sz="1800" noProof="0" smtClean="0"/>
                        <a:t>Nilai</a:t>
                      </a:r>
                      <a:endParaRPr lang="id-ID" sz="1800" noProof="0"/>
                    </a:p>
                  </a:txBody>
                  <a:tcPr marT="45712" marB="45712"/>
                </a:tc>
              </a:tr>
              <a:tr h="685678">
                <a:tc>
                  <a:txBody>
                    <a:bodyPr/>
                    <a:lstStyle/>
                    <a:p>
                      <a:pPr algn="ctr"/>
                      <a:r>
                        <a:rPr lang="id-ID" sz="1800" noProof="0" smtClean="0"/>
                        <a:t>1.</a:t>
                      </a:r>
                      <a:endParaRPr lang="id-ID" sz="1800" noProof="0"/>
                    </a:p>
                  </a:txBody>
                  <a:tcPr marT="45712" marB="45712"/>
                </a:tc>
                <a:tc>
                  <a:txBody>
                    <a:bodyPr/>
                    <a:lstStyle/>
                    <a:p>
                      <a:pPr algn="just"/>
                      <a:r>
                        <a:rPr lang="id-ID" sz="1800" noProof="0" smtClean="0"/>
                        <a:t>Tugas tambahan yg dilakukan dalam 1 tahun sebanyak 1-3 kegiatan</a:t>
                      </a:r>
                      <a:endParaRPr lang="id-ID" sz="1800" noProof="0"/>
                    </a:p>
                  </a:txBody>
                  <a:tcPr marT="45712" marB="45712"/>
                </a:tc>
                <a:tc>
                  <a:txBody>
                    <a:bodyPr/>
                    <a:lstStyle/>
                    <a:p>
                      <a:pPr algn="ctr"/>
                      <a:r>
                        <a:rPr lang="id-ID" sz="1800" noProof="0" smtClean="0"/>
                        <a:t>1</a:t>
                      </a:r>
                      <a:endParaRPr lang="id-ID" sz="1800" noProof="0"/>
                    </a:p>
                  </a:txBody>
                  <a:tcPr marT="45712" marB="45712"/>
                </a:tc>
              </a:tr>
              <a:tr h="640032">
                <a:tc>
                  <a:txBody>
                    <a:bodyPr/>
                    <a:lstStyle/>
                    <a:p>
                      <a:pPr algn="ctr"/>
                      <a:r>
                        <a:rPr lang="id-ID" sz="1800" noProof="0" smtClean="0"/>
                        <a:t>2.</a:t>
                      </a:r>
                      <a:endParaRPr lang="id-ID" sz="1800" noProof="0"/>
                    </a:p>
                  </a:txBody>
                  <a:tcPr marT="45712" marB="45712"/>
                </a:tc>
                <a:tc>
                  <a:txBody>
                    <a:bodyPr/>
                    <a:lstStyle/>
                    <a:p>
                      <a:pPr algn="just"/>
                      <a:r>
                        <a:rPr lang="id-ID" sz="1800" noProof="0" smtClean="0"/>
                        <a:t>Tugas tambahan yg dilakukan dalam 1 tahun sebanyak 4-6 kegiatan</a:t>
                      </a:r>
                      <a:endParaRPr lang="id-ID" sz="1800" noProof="0"/>
                    </a:p>
                  </a:txBody>
                  <a:tcPr marT="45712" marB="45712"/>
                </a:tc>
                <a:tc>
                  <a:txBody>
                    <a:bodyPr/>
                    <a:lstStyle/>
                    <a:p>
                      <a:pPr algn="ctr"/>
                      <a:r>
                        <a:rPr lang="id-ID" sz="1800" noProof="0" smtClean="0"/>
                        <a:t>2</a:t>
                      </a:r>
                      <a:endParaRPr lang="id-ID" sz="1800" noProof="0"/>
                    </a:p>
                  </a:txBody>
                  <a:tcPr marT="45712" marB="45712"/>
                </a:tc>
              </a:tr>
              <a:tr h="914335">
                <a:tc>
                  <a:txBody>
                    <a:bodyPr/>
                    <a:lstStyle/>
                    <a:p>
                      <a:pPr algn="ctr"/>
                      <a:r>
                        <a:rPr lang="id-ID" sz="1800" noProof="0" smtClean="0"/>
                        <a:t>3.</a:t>
                      </a:r>
                      <a:endParaRPr lang="id-ID" sz="1800" noProof="0"/>
                    </a:p>
                  </a:txBody>
                  <a:tcPr marT="45712" marB="45712"/>
                </a:tc>
                <a:tc>
                  <a:txBody>
                    <a:bodyPr/>
                    <a:lstStyle/>
                    <a:p>
                      <a:pPr algn="just"/>
                      <a:r>
                        <a:rPr lang="id-ID" sz="1800" noProof="0" dirty="0" smtClean="0"/>
                        <a:t>Tugas</a:t>
                      </a:r>
                      <a:r>
                        <a:rPr lang="id-ID" sz="1800" baseline="0" noProof="0" dirty="0" smtClean="0"/>
                        <a:t> tambahan yg dilakukan dalam 1 tahun sebanyak 7 kegiatan atau lebih</a:t>
                      </a:r>
                    </a:p>
                    <a:p>
                      <a:pPr algn="just"/>
                      <a:endParaRPr lang="id-ID" sz="1800" noProof="0" dirty="0"/>
                    </a:p>
                  </a:txBody>
                  <a:tcPr marT="45712" marB="45712"/>
                </a:tc>
                <a:tc>
                  <a:txBody>
                    <a:bodyPr/>
                    <a:lstStyle/>
                    <a:p>
                      <a:pPr algn="ctr"/>
                      <a:r>
                        <a:rPr lang="id-ID" sz="1800" noProof="0" dirty="0" smtClean="0"/>
                        <a:t>3</a:t>
                      </a:r>
                      <a:endParaRPr lang="id-ID" sz="1800" noProof="0" dirty="0"/>
                    </a:p>
                  </a:txBody>
                  <a:tcPr marT="45712" marB="45712"/>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srcRect/>
          <a:stretch>
            <a:fillRect/>
          </a:stretch>
        </p:blipFill>
        <p:spPr bwMode="auto">
          <a:xfrm>
            <a:off x="357188" y="785813"/>
            <a:ext cx="8501062" cy="5857875"/>
          </a:xfrm>
          <a:prstGeom prst="rect">
            <a:avLst/>
          </a:prstGeom>
          <a:noFill/>
          <a:ln w="9525">
            <a:noFill/>
            <a:miter lim="800000"/>
            <a:headEnd/>
            <a:tailEnd/>
          </a:ln>
        </p:spPr>
      </p:pic>
      <p:pic>
        <p:nvPicPr>
          <p:cNvPr id="66563" name="Picture 3"/>
          <p:cNvPicPr>
            <a:picLocks noChangeAspect="1" noChangeArrowheads="1"/>
          </p:cNvPicPr>
          <p:nvPr/>
        </p:nvPicPr>
        <p:blipFill>
          <a:blip r:embed="rId3"/>
          <a:srcRect/>
          <a:stretch>
            <a:fillRect/>
          </a:stretch>
        </p:blipFill>
        <p:spPr bwMode="auto">
          <a:xfrm>
            <a:off x="1357313" y="0"/>
            <a:ext cx="6357937" cy="785813"/>
          </a:xfrm>
          <a:prstGeom prst="rect">
            <a:avLst/>
          </a:prstGeom>
          <a:noFill/>
          <a:ln w="9525">
            <a:noFill/>
            <a:miter lim="800000"/>
            <a:headEnd/>
            <a:tailEnd/>
          </a:ln>
        </p:spPr>
      </p:pic>
      <p:sp>
        <p:nvSpPr>
          <p:cNvPr id="66564" name="TextBox 10"/>
          <p:cNvSpPr txBox="1">
            <a:spLocks noChangeArrowheads="1"/>
          </p:cNvSpPr>
          <p:nvPr/>
        </p:nvSpPr>
        <p:spPr bwMode="auto">
          <a:xfrm>
            <a:off x="6500813" y="4438650"/>
            <a:ext cx="500062" cy="276225"/>
          </a:xfrm>
          <a:prstGeom prst="rect">
            <a:avLst/>
          </a:prstGeom>
          <a:noFill/>
          <a:ln w="9525">
            <a:noFill/>
            <a:miter lim="800000"/>
            <a:headEnd/>
            <a:tailEnd/>
          </a:ln>
        </p:spPr>
        <p:txBody>
          <a:bodyPr>
            <a:spAutoFit/>
          </a:bodyPr>
          <a:lstStyle/>
          <a:p>
            <a:r>
              <a:rPr lang="id-ID" sz="1200" b="1"/>
              <a:t>1 - 3</a:t>
            </a:r>
          </a:p>
        </p:txBody>
      </p:sp>
      <p:sp>
        <p:nvSpPr>
          <p:cNvPr id="66565" name="TextBox 11"/>
          <p:cNvSpPr txBox="1">
            <a:spLocks noChangeArrowheads="1"/>
          </p:cNvSpPr>
          <p:nvPr/>
        </p:nvSpPr>
        <p:spPr bwMode="auto">
          <a:xfrm>
            <a:off x="7072313" y="4429125"/>
            <a:ext cx="500062" cy="276225"/>
          </a:xfrm>
          <a:prstGeom prst="rect">
            <a:avLst/>
          </a:prstGeom>
          <a:noFill/>
          <a:ln w="9525">
            <a:noFill/>
            <a:miter lim="800000"/>
            <a:headEnd/>
            <a:tailEnd/>
          </a:ln>
        </p:spPr>
        <p:txBody>
          <a:bodyPr>
            <a:spAutoFit/>
          </a:bodyPr>
          <a:lstStyle/>
          <a:p>
            <a:r>
              <a:rPr lang="id-ID" sz="1200" b="1"/>
              <a:t> 4 -6</a:t>
            </a:r>
          </a:p>
        </p:txBody>
      </p:sp>
      <p:sp>
        <p:nvSpPr>
          <p:cNvPr id="66566" name="TextBox 12"/>
          <p:cNvSpPr txBox="1">
            <a:spLocks noChangeArrowheads="1"/>
          </p:cNvSpPr>
          <p:nvPr/>
        </p:nvSpPr>
        <p:spPr bwMode="auto">
          <a:xfrm>
            <a:off x="7572375" y="4438650"/>
            <a:ext cx="571500" cy="276225"/>
          </a:xfrm>
          <a:prstGeom prst="rect">
            <a:avLst/>
          </a:prstGeom>
          <a:noFill/>
          <a:ln w="9525">
            <a:noFill/>
            <a:miter lim="800000"/>
            <a:headEnd/>
            <a:tailEnd/>
          </a:ln>
        </p:spPr>
        <p:txBody>
          <a:bodyPr>
            <a:spAutoFit/>
          </a:bodyPr>
          <a:lstStyle/>
          <a:p>
            <a:r>
              <a:rPr lang="id-ID" sz="1200" b="1"/>
              <a:t> 7dst</a:t>
            </a:r>
            <a:endParaRPr lang="id-ID" sz="1400" b="1"/>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0"/>
            <a:ext cx="8305800" cy="715963"/>
          </a:xfrm>
          <a:blipFill dpi="0" rotWithShape="1">
            <a:blip r:embed="rId2"/>
            <a:srcRect/>
            <a:tile tx="0" ty="0" sx="100000" sy="100000" flip="none" algn="tl"/>
          </a:blipFill>
        </p:spPr>
        <p:txBody>
          <a:bodyPr/>
          <a:lstStyle/>
          <a:p>
            <a:pPr eaLnBrk="1" hangingPunct="1"/>
            <a:r>
              <a:rPr lang="en-US" sz="3600" smtClean="0">
                <a:latin typeface="Berlin Sans FB Demi" pitchFamily="34" charset="0"/>
              </a:rPr>
              <a:t>PENILAIAN KREATIVITAS</a:t>
            </a:r>
          </a:p>
        </p:txBody>
      </p:sp>
      <p:sp>
        <p:nvSpPr>
          <p:cNvPr id="67587" name="Content Placeholder 2"/>
          <p:cNvSpPr>
            <a:spLocks noGrp="1"/>
          </p:cNvSpPr>
          <p:nvPr>
            <p:ph idx="1"/>
          </p:nvPr>
        </p:nvSpPr>
        <p:spPr>
          <a:xfrm>
            <a:off x="457200" y="762000"/>
            <a:ext cx="8305800" cy="6019800"/>
          </a:xfrm>
          <a:solidFill>
            <a:srgbClr val="FFC000"/>
          </a:solidFill>
        </p:spPr>
        <p:txBody>
          <a:bodyPr/>
          <a:lstStyle/>
          <a:p>
            <a:pPr algn="just" eaLnBrk="1" hangingPunct="1">
              <a:buFont typeface="Arial" charset="0"/>
              <a:buNone/>
            </a:pPr>
            <a:r>
              <a:rPr lang="en-US" sz="2000" smtClean="0"/>
              <a:t>	</a:t>
            </a:r>
            <a:r>
              <a:rPr lang="id-ID" sz="2000" smtClean="0"/>
              <a:t>Apabila seorang PNS pada tahun berjalan menemukan sesuatu yg baru dan berkaitan dengan tugas pokoknya serta dapat dibuktikan dengan surat keterangan dari:</a:t>
            </a:r>
          </a:p>
          <a:p>
            <a:pPr algn="just" eaLnBrk="1" hangingPunct="1">
              <a:buFont typeface="Arial" charset="0"/>
              <a:buNone/>
            </a:pPr>
            <a:r>
              <a:rPr lang="id-ID" sz="2000" smtClean="0"/>
              <a:t>	1. Unit kerja setingkat Eselon II</a:t>
            </a:r>
          </a:p>
          <a:p>
            <a:pPr algn="just" eaLnBrk="1" hangingPunct="1">
              <a:buFont typeface="Arial" charset="0"/>
              <a:buNone/>
            </a:pPr>
            <a:r>
              <a:rPr lang="id-ID" sz="2000" smtClean="0"/>
              <a:t>	2. Pejabat Pembina Kepegawaian</a:t>
            </a:r>
          </a:p>
          <a:p>
            <a:pPr algn="just" eaLnBrk="1" hangingPunct="1">
              <a:buFont typeface="Arial" charset="0"/>
              <a:buNone/>
            </a:pPr>
            <a:r>
              <a:rPr lang="id-ID" sz="2000" smtClean="0"/>
              <a:t>	3. Presiden</a:t>
            </a:r>
          </a:p>
          <a:p>
            <a:pPr algn="just" eaLnBrk="1" hangingPunct="1">
              <a:buFont typeface="Arial" charset="0"/>
              <a:buNone/>
            </a:pPr>
            <a:r>
              <a:rPr lang="id-ID" sz="2000" smtClean="0"/>
              <a:t>	maka akan diberikan nilai kreativitas sbb:</a:t>
            </a:r>
          </a:p>
          <a:p>
            <a:pPr algn="just" eaLnBrk="1" hangingPunct="1">
              <a:buFont typeface="Arial" charset="0"/>
              <a:buNone/>
            </a:pPr>
            <a:endParaRPr lang="en-US" sz="2000" smtClean="0"/>
          </a:p>
          <a:p>
            <a:pPr algn="just" eaLnBrk="1" hangingPunct="1">
              <a:buFont typeface="Arial" charset="0"/>
              <a:buNone/>
            </a:pPr>
            <a:r>
              <a:rPr lang="en-US" sz="2000" smtClean="0"/>
              <a:t>	</a:t>
            </a:r>
          </a:p>
        </p:txBody>
      </p:sp>
      <p:graphicFrame>
        <p:nvGraphicFramePr>
          <p:cNvPr id="54300" name="Group 28"/>
          <p:cNvGraphicFramePr>
            <a:graphicFrameLocks noGrp="1"/>
          </p:cNvGraphicFramePr>
          <p:nvPr/>
        </p:nvGraphicFramePr>
        <p:xfrm>
          <a:off x="762000" y="3352800"/>
          <a:ext cx="7696200" cy="3389314"/>
        </p:xfrm>
        <a:graphic>
          <a:graphicData uri="http://schemas.openxmlformats.org/drawingml/2006/table">
            <a:tbl>
              <a:tblPr/>
              <a:tblGrid>
                <a:gridCol w="533400"/>
                <a:gridCol w="6248400"/>
                <a:gridCol w="914400"/>
              </a:tblGrid>
              <a:tr h="3715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noProof="0" dirty="0" smtClean="0">
                          <a:ln>
                            <a:noFill/>
                          </a:ln>
                          <a:solidFill>
                            <a:srgbClr val="002060"/>
                          </a:solidFill>
                          <a:effectLst/>
                          <a:latin typeface="Calibri" pitchFamily="34" charset="0"/>
                          <a:cs typeface="Arial" charset="0"/>
                        </a:rPr>
                        <a:t>No.</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noProof="0" dirty="0" smtClean="0">
                          <a:ln>
                            <a:noFill/>
                          </a:ln>
                          <a:solidFill>
                            <a:srgbClr val="002060"/>
                          </a:solidFill>
                          <a:effectLst/>
                          <a:latin typeface="Calibri" pitchFamily="34" charset="0"/>
                          <a:cs typeface="Arial" charset="0"/>
                        </a:rPr>
                        <a:t>Kreativitas</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noProof="0" dirty="0" smtClean="0">
                          <a:ln>
                            <a:noFill/>
                          </a:ln>
                          <a:solidFill>
                            <a:srgbClr val="002060"/>
                          </a:solidFill>
                          <a:effectLst/>
                          <a:latin typeface="Calibri" pitchFamily="34" charset="0"/>
                          <a:cs typeface="Arial" charset="0"/>
                        </a:rPr>
                        <a:t>Nilai</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lumMod val="20000"/>
                        <a:lumOff val="80000"/>
                      </a:schemeClr>
                    </a:solidFill>
                  </a:tcPr>
                </a:tc>
              </a:tr>
              <a:tr h="11888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1.</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Apabila hasil yg ditemukan merupakan sesuatu yg baru dan bermanfaat bagi unit kerjanya dan dibuktikan dengan surat keterangan yg ditandatangani oleh kepala unit kerja setingkat eselon II.</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3</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r>
              <a:tr h="9144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2.</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Apabila hasil yg ditemukan merupakan sesuatu yg baru dan bermanfaat bagi organisasinya serta dibuktikan dengan surat keterangan yg ditandatangani oleh PPK.</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6</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r>
              <a:tr h="9144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3.</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Apabila hasil yg ditemukan merupakan sesuatu yg baru dan bermanfaat bagi negara dengan penghargaan yg diberikan oleh Presiden.</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0" i="0" u="none" strike="noStrike" cap="none" normalizeH="0" baseline="0" noProof="0" dirty="0" smtClean="0">
                          <a:ln>
                            <a:noFill/>
                          </a:ln>
                          <a:solidFill>
                            <a:srgbClr val="002060"/>
                          </a:solidFill>
                          <a:effectLst/>
                          <a:latin typeface="Calibri" pitchFamily="34" charset="0"/>
                          <a:cs typeface="Arial" charset="0"/>
                        </a:rPr>
                        <a:t>12</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4">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p:cNvPicPr>
            <a:picLocks noChangeAspect="1" noChangeArrowheads="1"/>
          </p:cNvPicPr>
          <p:nvPr/>
        </p:nvPicPr>
        <p:blipFill>
          <a:blip r:embed="rId2"/>
          <a:srcRect/>
          <a:stretch>
            <a:fillRect/>
          </a:stretch>
        </p:blipFill>
        <p:spPr bwMode="auto">
          <a:xfrm>
            <a:off x="285750" y="900113"/>
            <a:ext cx="8677275" cy="5815012"/>
          </a:xfrm>
          <a:prstGeom prst="rect">
            <a:avLst/>
          </a:prstGeom>
          <a:noFill/>
          <a:ln w="9525">
            <a:noFill/>
            <a:miter lim="800000"/>
            <a:headEnd/>
            <a:tailEnd/>
          </a:ln>
        </p:spPr>
      </p:pic>
      <p:pic>
        <p:nvPicPr>
          <p:cNvPr id="68611" name="Picture 5"/>
          <p:cNvPicPr>
            <a:picLocks noChangeAspect="1" noChangeArrowheads="1"/>
          </p:cNvPicPr>
          <p:nvPr/>
        </p:nvPicPr>
        <p:blipFill>
          <a:blip r:embed="rId3"/>
          <a:srcRect/>
          <a:stretch>
            <a:fillRect/>
          </a:stretch>
        </p:blipFill>
        <p:spPr bwMode="auto">
          <a:xfrm>
            <a:off x="1009650" y="0"/>
            <a:ext cx="7277100" cy="857250"/>
          </a:xfrm>
          <a:prstGeom prst="rect">
            <a:avLst/>
          </a:prstGeom>
          <a:noFill/>
          <a:ln w="9525">
            <a:noFill/>
            <a:miter lim="800000"/>
            <a:headEnd/>
            <a:tailEnd/>
          </a:ln>
        </p:spPr>
      </p:pic>
      <p:sp>
        <p:nvSpPr>
          <p:cNvPr id="68612" name="TextBox 7"/>
          <p:cNvSpPr txBox="1">
            <a:spLocks noChangeArrowheads="1"/>
          </p:cNvSpPr>
          <p:nvPr/>
        </p:nvSpPr>
        <p:spPr bwMode="auto">
          <a:xfrm>
            <a:off x="4786313" y="4286250"/>
            <a:ext cx="928687" cy="276225"/>
          </a:xfrm>
          <a:prstGeom prst="rect">
            <a:avLst/>
          </a:prstGeom>
          <a:noFill/>
          <a:ln w="9525">
            <a:noFill/>
            <a:miter lim="800000"/>
            <a:headEnd/>
            <a:tailEnd/>
          </a:ln>
        </p:spPr>
        <p:txBody>
          <a:bodyPr>
            <a:spAutoFit/>
          </a:bodyPr>
          <a:lstStyle/>
          <a:p>
            <a:r>
              <a:rPr lang="id-ID" sz="1200" b="1"/>
              <a:t>Eselon II</a:t>
            </a:r>
            <a:endParaRPr lang="id-ID" sz="1400" b="1"/>
          </a:p>
        </p:txBody>
      </p:sp>
      <p:sp>
        <p:nvSpPr>
          <p:cNvPr id="68613" name="TextBox 8"/>
          <p:cNvSpPr txBox="1">
            <a:spLocks noChangeArrowheads="1"/>
          </p:cNvSpPr>
          <p:nvPr/>
        </p:nvSpPr>
        <p:spPr bwMode="auto">
          <a:xfrm>
            <a:off x="4786313" y="4510088"/>
            <a:ext cx="785812" cy="306387"/>
          </a:xfrm>
          <a:prstGeom prst="rect">
            <a:avLst/>
          </a:prstGeom>
          <a:noFill/>
          <a:ln w="9525">
            <a:noFill/>
            <a:miter lim="800000"/>
            <a:headEnd/>
            <a:tailEnd/>
          </a:ln>
        </p:spPr>
        <p:txBody>
          <a:bodyPr>
            <a:spAutoFit/>
          </a:bodyPr>
          <a:lstStyle/>
          <a:p>
            <a:r>
              <a:rPr lang="id-ID" sz="1400" b="1"/>
              <a:t>PPK</a:t>
            </a:r>
          </a:p>
        </p:txBody>
      </p:sp>
      <p:sp>
        <p:nvSpPr>
          <p:cNvPr id="68614" name="TextBox 9"/>
          <p:cNvSpPr txBox="1">
            <a:spLocks noChangeArrowheads="1"/>
          </p:cNvSpPr>
          <p:nvPr/>
        </p:nvSpPr>
        <p:spPr bwMode="auto">
          <a:xfrm>
            <a:off x="4786313" y="4724400"/>
            <a:ext cx="785812" cy="276225"/>
          </a:xfrm>
          <a:prstGeom prst="rect">
            <a:avLst/>
          </a:prstGeom>
          <a:noFill/>
          <a:ln w="9525">
            <a:noFill/>
            <a:miter lim="800000"/>
            <a:headEnd/>
            <a:tailEnd/>
          </a:ln>
        </p:spPr>
        <p:txBody>
          <a:bodyPr>
            <a:spAutoFit/>
          </a:bodyPr>
          <a:lstStyle/>
          <a:p>
            <a:r>
              <a:rPr lang="id-ID" sz="1200" b="1"/>
              <a:t>Presiden</a:t>
            </a:r>
            <a:endParaRPr lang="id-ID" sz="1400" b="1"/>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57200" y="274638"/>
            <a:ext cx="8229600" cy="715962"/>
          </a:xfrm>
          <a:blipFill dpi="0" rotWithShape="1">
            <a:blip r:embed="rId2"/>
            <a:srcRect/>
            <a:tile tx="0" ty="0" sx="100000" sy="100000" flip="none" algn="tl"/>
          </a:blipFill>
        </p:spPr>
        <p:txBody>
          <a:bodyPr/>
          <a:lstStyle/>
          <a:p>
            <a:pPr eaLnBrk="1" hangingPunct="1"/>
            <a:r>
              <a:rPr lang="en-US" sz="3600" smtClean="0">
                <a:solidFill>
                  <a:srgbClr val="002060"/>
                </a:solidFill>
                <a:latin typeface="Berlin Sans FB Demi" pitchFamily="34" charset="0"/>
              </a:rPr>
              <a:t>PENILAIAN PERILAKU KERJA</a:t>
            </a:r>
          </a:p>
        </p:txBody>
      </p:sp>
      <p:sp>
        <p:nvSpPr>
          <p:cNvPr id="3" name="Content Placeholder 2"/>
          <p:cNvSpPr>
            <a:spLocks noGrp="1"/>
          </p:cNvSpPr>
          <p:nvPr>
            <p:ph idx="1"/>
          </p:nvPr>
        </p:nvSpPr>
        <p:spPr>
          <a:xfrm>
            <a:off x="457200" y="1295400"/>
            <a:ext cx="8229600" cy="5029200"/>
          </a:xfrm>
          <a:solidFill>
            <a:srgbClr val="CC99FF"/>
          </a:solidFill>
        </p:spPr>
        <p:txBody>
          <a:bodyPr/>
          <a:lstStyle/>
          <a:p>
            <a:pPr marL="355600" indent="-355600" eaLnBrk="1" fontAlgn="auto" hangingPunct="1">
              <a:spcAft>
                <a:spcPts val="0"/>
              </a:spcAft>
              <a:buFont typeface="Arial" pitchFamily="34" charset="0"/>
              <a:buAutoNum type="arabicPeriod"/>
              <a:tabLst>
                <a:tab pos="355600" algn="l"/>
              </a:tabLst>
              <a:defRPr/>
            </a:pPr>
            <a:r>
              <a:rPr lang="id-ID" sz="2000" dirty="0" smtClean="0"/>
              <a:t> Nilai perilaku kerja PNS dinyatakan dengan angka dan keterangan sbb:</a:t>
            </a:r>
          </a:p>
          <a:p>
            <a:pPr marL="857250" lvl="1" indent="-457200" eaLnBrk="1" fontAlgn="auto" hangingPunct="1">
              <a:spcAft>
                <a:spcPts val="0"/>
              </a:spcAft>
              <a:buFont typeface="+mj-lt"/>
              <a:buAutoNum type="alphaLcParenR"/>
              <a:defRPr/>
            </a:pPr>
            <a:r>
              <a:rPr lang="id-ID" sz="2000" b="1" dirty="0" smtClean="0"/>
              <a:t>91 – </a:t>
            </a:r>
            <a:r>
              <a:rPr lang="en-US" sz="2000" b="1" dirty="0" smtClean="0"/>
              <a:t>100 </a:t>
            </a:r>
            <a:r>
              <a:rPr lang="id-ID" sz="2000" b="1" dirty="0" smtClean="0"/>
              <a:t>: Sangat baik</a:t>
            </a:r>
          </a:p>
          <a:p>
            <a:pPr marL="857250" lvl="1" indent="-457200" eaLnBrk="1" fontAlgn="auto" hangingPunct="1">
              <a:spcAft>
                <a:spcPts val="0"/>
              </a:spcAft>
              <a:buFont typeface="+mj-lt"/>
              <a:buAutoNum type="alphaLcParenR"/>
              <a:defRPr/>
            </a:pPr>
            <a:r>
              <a:rPr lang="id-ID" sz="2000" b="1" dirty="0" smtClean="0"/>
              <a:t>76 – 90 : Baik</a:t>
            </a:r>
          </a:p>
          <a:p>
            <a:pPr marL="857250" lvl="1" indent="-457200" eaLnBrk="1" fontAlgn="auto" hangingPunct="1">
              <a:spcAft>
                <a:spcPts val="0"/>
              </a:spcAft>
              <a:buFont typeface="+mj-lt"/>
              <a:buAutoNum type="alphaLcParenR"/>
              <a:defRPr/>
            </a:pPr>
            <a:r>
              <a:rPr lang="id-ID" sz="2000" b="1" dirty="0" smtClean="0"/>
              <a:t>61 – 75 : Cukup</a:t>
            </a:r>
          </a:p>
          <a:p>
            <a:pPr marL="857250" lvl="1" indent="-457200" eaLnBrk="1" fontAlgn="auto" hangingPunct="1">
              <a:spcAft>
                <a:spcPts val="0"/>
              </a:spcAft>
              <a:buFont typeface="+mj-lt"/>
              <a:buAutoNum type="alphaLcParenR"/>
              <a:defRPr/>
            </a:pPr>
            <a:r>
              <a:rPr lang="id-ID" sz="2000" b="1" dirty="0" smtClean="0"/>
              <a:t>51 – 60 : Kurang</a:t>
            </a:r>
          </a:p>
          <a:p>
            <a:pPr marL="857250" lvl="1" indent="-457200" eaLnBrk="1" fontAlgn="auto" hangingPunct="1">
              <a:spcAft>
                <a:spcPts val="0"/>
              </a:spcAft>
              <a:buFont typeface="+mj-lt"/>
              <a:buAutoNum type="alphaLcParenR"/>
              <a:defRPr/>
            </a:pPr>
            <a:r>
              <a:rPr lang="id-ID" sz="2000" b="1" dirty="0" smtClean="0"/>
              <a:t>50 – ke bawah : Buruk</a:t>
            </a:r>
          </a:p>
          <a:p>
            <a:pPr marL="514350" indent="-514350" eaLnBrk="1" fontAlgn="auto" hangingPunct="1">
              <a:spcAft>
                <a:spcPts val="0"/>
              </a:spcAft>
              <a:buFont typeface="Arial" pitchFamily="34" charset="0"/>
              <a:buNone/>
              <a:defRPr/>
            </a:pPr>
            <a:r>
              <a:rPr lang="id-ID" sz="2000" dirty="0" smtClean="0"/>
              <a:t>2</a:t>
            </a:r>
            <a:r>
              <a:rPr lang="id-ID" dirty="0" smtClean="0"/>
              <a:t>. </a:t>
            </a:r>
            <a:r>
              <a:rPr lang="id-ID" sz="2000" dirty="0" smtClean="0"/>
              <a:t>Penilaian perilaku kerja meliputi aspek:</a:t>
            </a:r>
          </a:p>
          <a:p>
            <a:pPr marL="914400" lvl="1" indent="-514350" eaLnBrk="1" fontAlgn="auto" hangingPunct="1">
              <a:spcAft>
                <a:spcPts val="0"/>
              </a:spcAft>
              <a:buFont typeface="+mj-lt"/>
              <a:buAutoNum type="alphaLcParenR"/>
              <a:defRPr/>
            </a:pPr>
            <a:r>
              <a:rPr lang="id-ID" sz="2000" dirty="0" smtClean="0"/>
              <a:t>Orientasi pelayanan</a:t>
            </a:r>
          </a:p>
          <a:p>
            <a:pPr marL="914400" lvl="1" indent="-514350" eaLnBrk="1" fontAlgn="auto" hangingPunct="1">
              <a:spcAft>
                <a:spcPts val="0"/>
              </a:spcAft>
              <a:buFont typeface="+mj-lt"/>
              <a:buAutoNum type="alphaLcParenR"/>
              <a:defRPr/>
            </a:pPr>
            <a:r>
              <a:rPr lang="id-ID" sz="2000" dirty="0" smtClean="0"/>
              <a:t>Integritas</a:t>
            </a:r>
          </a:p>
          <a:p>
            <a:pPr marL="914400" lvl="1" indent="-514350" eaLnBrk="1" fontAlgn="auto" hangingPunct="1">
              <a:spcAft>
                <a:spcPts val="0"/>
              </a:spcAft>
              <a:buFont typeface="+mj-lt"/>
              <a:buAutoNum type="alphaLcParenR"/>
              <a:defRPr/>
            </a:pPr>
            <a:r>
              <a:rPr lang="id-ID" sz="2000" dirty="0" smtClean="0"/>
              <a:t>Komitmen</a:t>
            </a:r>
          </a:p>
          <a:p>
            <a:pPr marL="914400" lvl="1" indent="-514350" eaLnBrk="1" fontAlgn="auto" hangingPunct="1">
              <a:spcAft>
                <a:spcPts val="0"/>
              </a:spcAft>
              <a:buFont typeface="+mj-lt"/>
              <a:buAutoNum type="alphaLcParenR"/>
              <a:defRPr/>
            </a:pPr>
            <a:r>
              <a:rPr lang="id-ID" sz="2000" dirty="0" smtClean="0"/>
              <a:t>Disiplin</a:t>
            </a:r>
          </a:p>
          <a:p>
            <a:pPr marL="914400" lvl="1" indent="-514350" eaLnBrk="1" fontAlgn="auto" hangingPunct="1">
              <a:spcAft>
                <a:spcPts val="0"/>
              </a:spcAft>
              <a:buFont typeface="+mj-lt"/>
              <a:buAutoNum type="alphaLcParenR"/>
              <a:defRPr/>
            </a:pPr>
            <a:r>
              <a:rPr lang="id-ID" sz="2000" dirty="0" smtClean="0"/>
              <a:t>Kerja sama</a:t>
            </a:r>
          </a:p>
          <a:p>
            <a:pPr marL="914400" lvl="1" indent="-514350" eaLnBrk="1" fontAlgn="auto" hangingPunct="1">
              <a:spcAft>
                <a:spcPts val="0"/>
              </a:spcAft>
              <a:buFont typeface="+mj-lt"/>
              <a:buAutoNum type="alphaLcParenR"/>
              <a:defRPr/>
            </a:pPr>
            <a:r>
              <a:rPr lang="id-ID" sz="2000" dirty="0" smtClean="0"/>
              <a:t>Kepemimpinan</a:t>
            </a:r>
            <a:r>
              <a:rPr lang="id-ID" sz="1600" dirty="0" smtClean="0"/>
              <a:t>	</a:t>
            </a:r>
          </a:p>
          <a:p>
            <a:pPr marL="514350" indent="-514350" eaLnBrk="1" fontAlgn="auto" hangingPunct="1">
              <a:spcAft>
                <a:spcPts val="0"/>
              </a:spcAft>
              <a:buFont typeface="Arial" pitchFamily="34" charset="0"/>
              <a:buNone/>
              <a:defRPr/>
            </a:pPr>
            <a:r>
              <a:rPr lang="id-ID" dirty="0" smtClean="0"/>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928662" y="119698"/>
            <a:ext cx="7572428" cy="523220"/>
          </a:xfrm>
          <a:prstGeom prst="rect">
            <a:avLst/>
          </a:prstGeom>
          <a:noFill/>
        </p:spPr>
        <p:txBody>
          <a:bodyPr>
            <a:spAutoFit/>
          </a:bodyPr>
          <a:lstStyle/>
          <a:p>
            <a:pPr algn="ctr">
              <a:defRPr/>
            </a:pPr>
            <a:r>
              <a:rPr lang="id-ID" sz="2800" b="1" dirty="0">
                <a:ln w="1905"/>
                <a:solidFill>
                  <a:srgbClr val="FF0000"/>
                </a:solidFill>
                <a:effectLst>
                  <a:innerShdw blurRad="69850" dist="43180" dir="5400000">
                    <a:srgbClr val="000000">
                      <a:alpha val="65000"/>
                    </a:srgbClr>
                  </a:innerShdw>
                </a:effectLst>
                <a:latin typeface="Calibri" pitchFamily="34" charset="0"/>
              </a:rPr>
              <a:t>KRITERIA PENILAIAN UNSUR PERILAKU KERJA PNS</a:t>
            </a:r>
            <a:endParaRPr lang="en-US" sz="2800" b="1" dirty="0">
              <a:ln w="1905"/>
              <a:solidFill>
                <a:srgbClr val="FF0000"/>
              </a:solidFill>
              <a:effectLst>
                <a:innerShdw blurRad="69850" dist="43180" dir="5400000">
                  <a:srgbClr val="000000">
                    <a:alpha val="65000"/>
                  </a:srgbClr>
                </a:innerShdw>
              </a:effectLst>
              <a:latin typeface="Calibri" pitchFamily="34" charset="0"/>
            </a:endParaRPr>
          </a:p>
        </p:txBody>
      </p:sp>
      <p:graphicFrame>
        <p:nvGraphicFramePr>
          <p:cNvPr id="4" name="Group 55"/>
          <p:cNvGraphicFramePr>
            <a:graphicFrameLocks noGrp="1"/>
          </p:cNvGraphicFramePr>
          <p:nvPr>
            <p:ph/>
            <p:extLst>
              <p:ext uri="{D42A27DB-BD31-4B8C-83A1-F6EECF244321}">
                <p14:modId xmlns="" xmlns:p14="http://schemas.microsoft.com/office/powerpoint/2010/main" val="3765664068"/>
              </p:ext>
            </p:extLst>
          </p:nvPr>
        </p:nvGraphicFramePr>
        <p:xfrm>
          <a:off x="122238" y="838200"/>
          <a:ext cx="8842375" cy="5573714"/>
        </p:xfrm>
        <a:graphic>
          <a:graphicData uri="http://schemas.openxmlformats.org/drawingml/2006/table">
            <a:tbl>
              <a:tblPr/>
              <a:tblGrid>
                <a:gridCol w="407987"/>
                <a:gridCol w="1333500"/>
                <a:gridCol w="287338"/>
                <a:gridCol w="4651375"/>
                <a:gridCol w="936625"/>
                <a:gridCol w="1225550"/>
              </a:tblGrid>
              <a:tr h="342920">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500" b="1" i="0" u="none" strike="noStrike" cap="none" normalizeH="0" baseline="0" dirty="0" smtClean="0">
                          <a:ln>
                            <a:noFill/>
                          </a:ln>
                          <a:solidFill>
                            <a:srgbClr val="002060"/>
                          </a:solidFill>
                          <a:effectLst/>
                          <a:latin typeface="Arial" charset="0"/>
                          <a:cs typeface="Arial" charset="0"/>
                        </a:rPr>
                        <a:t>NO</a:t>
                      </a:r>
                    </a:p>
                  </a:txBody>
                  <a:tcPr marT="45723" marB="4572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500" b="1" i="0" u="none" strike="noStrike" cap="none" normalizeH="0" baseline="0" dirty="0" smtClean="0">
                          <a:ln>
                            <a:noFill/>
                          </a:ln>
                          <a:solidFill>
                            <a:srgbClr val="002060"/>
                          </a:solidFill>
                          <a:effectLst/>
                          <a:latin typeface="Arial" charset="0"/>
                          <a:cs typeface="Arial" charset="0"/>
                        </a:rPr>
                        <a:t>UNSUR YG DINILAI</a:t>
                      </a:r>
                    </a:p>
                  </a:txBody>
                  <a:tcPr marT="45723" marB="4572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id-ID" sz="1500" b="1" i="0" u="none" strike="noStrike" cap="none" normalizeH="0" baseline="0" dirty="0" smtClean="0">
                        <a:ln>
                          <a:noFill/>
                        </a:ln>
                        <a:solidFill>
                          <a:srgbClr val="002060"/>
                        </a:solidFill>
                        <a:effectLst/>
                        <a:latin typeface="Arial" charset="0"/>
                        <a:cs typeface="Arial" charset="0"/>
                      </a:endParaRPr>
                    </a:p>
                  </a:txBody>
                  <a:tcPr marT="45723" marB="4572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500" b="1" i="0" u="none" strike="noStrike" cap="none" normalizeH="0" baseline="0" dirty="0" smtClean="0">
                          <a:ln>
                            <a:noFill/>
                          </a:ln>
                          <a:solidFill>
                            <a:srgbClr val="002060"/>
                          </a:solidFill>
                          <a:effectLst/>
                          <a:latin typeface="Arial" charset="0"/>
                          <a:cs typeface="Arial" charset="0"/>
                        </a:rPr>
                        <a:t>URAIAN</a:t>
                      </a:r>
                    </a:p>
                  </a:txBody>
                  <a:tcPr marT="45723" marB="4572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smtClean="0">
                          <a:ln>
                            <a:noFill/>
                          </a:ln>
                          <a:solidFill>
                            <a:srgbClr val="002060"/>
                          </a:solidFill>
                          <a:effectLst/>
                          <a:latin typeface="Arial" charset="0"/>
                          <a:cs typeface="Arial" charset="0"/>
                        </a:rPr>
                        <a:t>NILAI</a:t>
                      </a:r>
                    </a:p>
                  </a:txBody>
                  <a:tcPr marT="45723" marB="4572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74336">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smtClean="0">
                          <a:ln>
                            <a:noFill/>
                          </a:ln>
                          <a:solidFill>
                            <a:srgbClr val="002060"/>
                          </a:solidFill>
                          <a:effectLst/>
                          <a:latin typeface="Arial" charset="0"/>
                          <a:cs typeface="Arial" charset="0"/>
                        </a:rPr>
                        <a:t>ANGKA</a:t>
                      </a:r>
                    </a:p>
                  </a:txBody>
                  <a:tcPr marT="45723" marB="4572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smtClean="0">
                          <a:ln>
                            <a:noFill/>
                          </a:ln>
                          <a:solidFill>
                            <a:srgbClr val="002060"/>
                          </a:solidFill>
                          <a:effectLst/>
                          <a:latin typeface="Arial" charset="0"/>
                          <a:cs typeface="Arial" charset="0"/>
                        </a:rPr>
                        <a:t>SEBUTAN</a:t>
                      </a:r>
                    </a:p>
                  </a:txBody>
                  <a:tcPr marT="45723" marB="4572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909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100" b="0" i="0" u="none" strike="noStrike" cap="none" normalizeH="0" baseline="0" smtClean="0">
                          <a:ln>
                            <a:noFill/>
                          </a:ln>
                          <a:solidFill>
                            <a:srgbClr val="002060"/>
                          </a:solidFill>
                          <a:effectLst/>
                          <a:latin typeface="Arial" charset="0"/>
                          <a:cs typeface="Arial" charset="0"/>
                        </a:rPr>
                        <a:t>1</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100" b="0" i="0" u="none" strike="noStrike" cap="none" normalizeH="0" baseline="0" smtClean="0">
                          <a:ln>
                            <a:noFill/>
                          </a:ln>
                          <a:solidFill>
                            <a:srgbClr val="002060"/>
                          </a:solidFill>
                          <a:effectLst/>
                          <a:latin typeface="Arial" charset="0"/>
                          <a:cs typeface="Arial" charset="0"/>
                        </a:rPr>
                        <a:t>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100" b="0" i="0" u="none" strike="noStrike" cap="none" normalizeH="0" baseline="0" smtClean="0">
                          <a:ln>
                            <a:noFill/>
                          </a:ln>
                          <a:solidFill>
                            <a:srgbClr val="002060"/>
                          </a:solidFill>
                          <a:effectLst/>
                          <a:latin typeface="Arial" charset="0"/>
                          <a:cs typeface="Arial" charset="0"/>
                        </a:rPr>
                        <a:t>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100" b="0" i="0" u="none" strike="noStrike" cap="none" normalizeH="0" baseline="0" dirty="0" smtClean="0">
                          <a:ln>
                            <a:noFill/>
                          </a:ln>
                          <a:solidFill>
                            <a:srgbClr val="002060"/>
                          </a:solidFill>
                          <a:effectLst/>
                          <a:latin typeface="Arial" charset="0"/>
                          <a:cs typeface="Arial" charset="0"/>
                        </a:rPr>
                        <a:t>4</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100" b="0" i="0" u="none" strike="noStrike" cap="none" normalizeH="0" baseline="0" smtClean="0">
                          <a:ln>
                            <a:noFill/>
                          </a:ln>
                          <a:solidFill>
                            <a:srgbClr val="002060"/>
                          </a:solidFill>
                          <a:effectLst/>
                          <a:latin typeface="Arial" charset="0"/>
                          <a:cs typeface="Arial" charset="0"/>
                        </a:rPr>
                        <a:t>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100" b="0" i="0" u="none" strike="noStrike" cap="none" normalizeH="0" baseline="0" smtClean="0">
                          <a:ln>
                            <a:noFill/>
                          </a:ln>
                          <a:solidFill>
                            <a:srgbClr val="002060"/>
                          </a:solidFill>
                          <a:effectLst/>
                          <a:latin typeface="Arial" charset="0"/>
                          <a:cs typeface="Arial" charset="0"/>
                        </a:rPr>
                        <a:t>6</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934">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0" i="0" u="none" strike="noStrike" cap="none" normalizeH="0" baseline="0" smtClean="0">
                          <a:ln>
                            <a:noFill/>
                          </a:ln>
                          <a:solidFill>
                            <a:srgbClr val="002060"/>
                          </a:solidFill>
                          <a:effectLst/>
                          <a:latin typeface="Arial" charset="0"/>
                          <a:cs typeface="Arial" charset="0"/>
                        </a:rPr>
                        <a:t>1</a:t>
                      </a: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1" i="0" u="none" strike="noStrike" cap="none" normalizeH="0" baseline="0" smtClean="0">
                          <a:ln>
                            <a:noFill/>
                          </a:ln>
                          <a:solidFill>
                            <a:srgbClr val="002060"/>
                          </a:solidFill>
                          <a:effectLst/>
                          <a:latin typeface="Arial" charset="0"/>
                          <a:cs typeface="Arial" charset="0"/>
                        </a:rPr>
                        <a:t>Orientasi Pelayanan</a:t>
                      </a:r>
                      <a:r>
                        <a:rPr kumimoji="0" lang="id-ID" sz="1700" b="0" i="0" u="none" strike="noStrike" cap="none" normalizeH="0" baseline="0" smtClean="0">
                          <a:ln>
                            <a:noFill/>
                          </a:ln>
                          <a:solidFill>
                            <a:srgbClr val="002060"/>
                          </a:solidFill>
                          <a:effectLst/>
                          <a:latin typeface="Arial" charset="0"/>
                          <a:cs typeface="Arial" charset="0"/>
                        </a:rPr>
                        <a:t>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1</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Arial" charset="0"/>
                        </a:rPr>
                        <a:t>Selalu </a:t>
                      </a:r>
                      <a:r>
                        <a:rPr kumimoji="0" lang="id-ID" sz="1400" b="0" i="0" u="none" strike="noStrike" cap="none" normalizeH="0" baseline="0" dirty="0" smtClean="0">
                          <a:ln>
                            <a:noFill/>
                          </a:ln>
                          <a:solidFill>
                            <a:srgbClr val="002060"/>
                          </a:solidFill>
                          <a:effectLst/>
                          <a:latin typeface="Arial" charset="0"/>
                          <a:cs typeface="Arial" charset="0"/>
                        </a:rPr>
                        <a:t>dapat menyelesaikan tugas pelayanan sebaik-baiknya dengan sikap sopan dan sangat memuaskan baik untuk pelayanan internal maupun eksternal organisasi.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rgbClr val="002060"/>
                          </a:solidFill>
                          <a:effectLst/>
                          <a:latin typeface="Arial" charset="0"/>
                          <a:cs typeface="Arial" charset="0"/>
                        </a:rPr>
                        <a:t>91 - 100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rgbClr val="002060"/>
                          </a:solidFill>
                          <a:effectLst/>
                          <a:latin typeface="Arial" charset="0"/>
                          <a:cs typeface="Arial" charset="0"/>
                        </a:rPr>
                        <a:t>Sangat baik </a:t>
                      </a:r>
                    </a:p>
                  </a:txBody>
                  <a:tcPr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7627">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2</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Arial" charset="0"/>
                        </a:rPr>
                        <a:t>Pada umumnya </a:t>
                      </a:r>
                      <a:r>
                        <a:rPr kumimoji="0" lang="id-ID" sz="1400" b="0" i="0" u="none" strike="noStrike" cap="none" normalizeH="0" baseline="0" dirty="0" smtClean="0">
                          <a:ln>
                            <a:noFill/>
                          </a:ln>
                          <a:solidFill>
                            <a:srgbClr val="002060"/>
                          </a:solidFill>
                          <a:effectLst/>
                          <a:latin typeface="Arial" charset="0"/>
                          <a:cs typeface="Arial" charset="0"/>
                        </a:rPr>
                        <a:t>dapat menyelesaikan tugas pelayanan dengan baik dan sikap sopan serta memuaskan baik untuk pelayanan internal maupun eksternal organisasi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76 - 90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rgbClr val="002060"/>
                          </a:solidFill>
                          <a:effectLst/>
                          <a:latin typeface="Arial" charset="0"/>
                          <a:cs typeface="Arial" charset="0"/>
                        </a:rPr>
                        <a:t>Baik </a:t>
                      </a:r>
                    </a:p>
                  </a:txBody>
                  <a:tcPr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934">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3</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Arial" charset="0"/>
                        </a:rPr>
                        <a:t>Adakalanya</a:t>
                      </a:r>
                      <a:r>
                        <a:rPr kumimoji="0" lang="id-ID" sz="1400" b="0" i="0" u="none" strike="noStrike" cap="none" normalizeH="0" baseline="0" dirty="0" smtClean="0">
                          <a:ln>
                            <a:noFill/>
                          </a:ln>
                          <a:solidFill>
                            <a:srgbClr val="002060"/>
                          </a:solidFill>
                          <a:effectLst/>
                          <a:latin typeface="Arial" charset="0"/>
                          <a:cs typeface="Arial" charset="0"/>
                        </a:rPr>
                        <a:t> dapat menyelesaikan tugas pelayanan dengan cukup baik dan sikap cukup sopan serta cukup memuaskan baik untuk pelayanan internal maupun eksternal organisasi.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61 - 75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rgbClr val="002060"/>
                          </a:solidFill>
                          <a:effectLst/>
                          <a:latin typeface="Arial" charset="0"/>
                          <a:cs typeface="Arial" charset="0"/>
                        </a:rPr>
                        <a:t>Cukup </a:t>
                      </a:r>
                    </a:p>
                  </a:txBody>
                  <a:tcPr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934">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4</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Arial" charset="0"/>
                        </a:rPr>
                        <a:t>Kurang dapat </a:t>
                      </a:r>
                      <a:r>
                        <a:rPr kumimoji="0" lang="id-ID" sz="1400" b="0" i="0" u="none" strike="noStrike" cap="none" normalizeH="0" baseline="0" dirty="0" smtClean="0">
                          <a:ln>
                            <a:noFill/>
                          </a:ln>
                          <a:solidFill>
                            <a:srgbClr val="002060"/>
                          </a:solidFill>
                          <a:effectLst/>
                          <a:latin typeface="Arial" charset="0"/>
                          <a:cs typeface="Arial" charset="0"/>
                        </a:rPr>
                        <a:t>menyelesaikan tugas pelayanan dengan baik dan sikap kurang sopan serta kurang memuaskan baik untuk pelayanan internal maupun eksternal organisasi.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51 - 60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rgbClr val="002060"/>
                          </a:solidFill>
                          <a:effectLst/>
                          <a:latin typeface="Arial" charset="0"/>
                          <a:cs typeface="Arial" charset="0"/>
                        </a:rPr>
                        <a:t>Kurang </a:t>
                      </a:r>
                    </a:p>
                  </a:txBody>
                  <a:tcPr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934">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5</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noProof="0" dirty="0" smtClean="0">
                          <a:ln>
                            <a:noFill/>
                          </a:ln>
                          <a:solidFill>
                            <a:srgbClr val="FF00FF"/>
                          </a:solidFill>
                          <a:effectLst/>
                          <a:latin typeface="Arial" charset="0"/>
                          <a:cs typeface="Arial" charset="0"/>
                        </a:rPr>
                        <a:t>Tidak</a:t>
                      </a:r>
                      <a:r>
                        <a:rPr kumimoji="0" lang="en-US" sz="1400" b="1" i="0" u="none" strike="noStrike" cap="none" normalizeH="0" baseline="0" noProof="0" dirty="0" smtClean="0">
                          <a:ln>
                            <a:noFill/>
                          </a:ln>
                          <a:solidFill>
                            <a:srgbClr val="FF00FF"/>
                          </a:solidFill>
                          <a:effectLst/>
                          <a:latin typeface="Arial" charset="0"/>
                          <a:cs typeface="Arial" charset="0"/>
                        </a:rPr>
                        <a:t> </a:t>
                      </a:r>
                      <a:r>
                        <a:rPr kumimoji="0" lang="en-US" sz="1400" b="1" i="0" u="none" strike="noStrike" cap="none" normalizeH="0" baseline="0" noProof="0" dirty="0" err="1" smtClean="0">
                          <a:ln>
                            <a:noFill/>
                          </a:ln>
                          <a:solidFill>
                            <a:srgbClr val="FF00FF"/>
                          </a:solidFill>
                          <a:effectLst/>
                          <a:latin typeface="Arial" charset="0"/>
                          <a:cs typeface="Arial" charset="0"/>
                        </a:rPr>
                        <a:t>pernah</a:t>
                      </a:r>
                      <a:r>
                        <a:rPr kumimoji="0" lang="id-ID" sz="1400" b="1" i="0" u="none" strike="noStrike" cap="none" normalizeH="0" baseline="0" noProof="0" dirty="0" smtClean="0">
                          <a:ln>
                            <a:noFill/>
                          </a:ln>
                          <a:solidFill>
                            <a:srgbClr val="FF00FF"/>
                          </a:solidFill>
                          <a:effectLst/>
                          <a:latin typeface="Arial" charset="0"/>
                          <a:cs typeface="Arial" charset="0"/>
                        </a:rPr>
                        <a:t> </a:t>
                      </a:r>
                      <a:r>
                        <a:rPr kumimoji="0" lang="id-ID" sz="1400" b="0" i="0" u="none" strike="noStrike" cap="none" normalizeH="0" baseline="0" noProof="0" dirty="0" smtClean="0">
                          <a:ln>
                            <a:noFill/>
                          </a:ln>
                          <a:solidFill>
                            <a:srgbClr val="002060"/>
                          </a:solidFill>
                          <a:effectLst/>
                          <a:latin typeface="Arial" charset="0"/>
                          <a:cs typeface="Arial" charset="0"/>
                        </a:rPr>
                        <a:t>dapat menyelesaikan tugas pelayanan dengan baik dan sikap tidak sopan serta tidak memuaskan baik untuk pelayanan internal maupun eksternal organisasi.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rgbClr val="002060"/>
                          </a:solidFill>
                          <a:effectLst/>
                          <a:latin typeface="Arial" charset="0"/>
                          <a:cs typeface="Arial" charset="0"/>
                        </a:rPr>
                        <a:t>50 ke bawah </a:t>
                      </a: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rgbClr val="002060"/>
                          </a:solidFill>
                          <a:effectLst/>
                          <a:latin typeface="Arial" charset="0"/>
                          <a:cs typeface="Arial" charset="0"/>
                        </a:rPr>
                        <a:t>Buruk </a:t>
                      </a:r>
                    </a:p>
                  </a:txBody>
                  <a:tcPr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55"/>
          <p:cNvGraphicFramePr>
            <a:graphicFrameLocks noGrp="1"/>
          </p:cNvGraphicFramePr>
          <p:nvPr>
            <p:ph/>
            <p:extLst>
              <p:ext uri="{D42A27DB-BD31-4B8C-83A1-F6EECF244321}">
                <p14:modId xmlns="" xmlns:p14="http://schemas.microsoft.com/office/powerpoint/2010/main" val="595045594"/>
              </p:ext>
            </p:extLst>
          </p:nvPr>
        </p:nvGraphicFramePr>
        <p:xfrm>
          <a:off x="73025" y="507833"/>
          <a:ext cx="8994775" cy="5816767"/>
        </p:xfrm>
        <a:graphic>
          <a:graphicData uri="http://schemas.openxmlformats.org/drawingml/2006/table">
            <a:tbl>
              <a:tblPr/>
              <a:tblGrid>
                <a:gridCol w="567069"/>
                <a:gridCol w="1185187"/>
                <a:gridCol w="228618"/>
                <a:gridCol w="5020550"/>
                <a:gridCol w="926551"/>
                <a:gridCol w="1066800"/>
              </a:tblGrid>
              <a:tr h="350482">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700" b="1" i="0" u="none" strike="noStrike" cap="none" normalizeH="0" baseline="0" dirty="0" smtClean="0">
                          <a:ln>
                            <a:noFill/>
                          </a:ln>
                          <a:solidFill>
                            <a:schemeClr val="tx1"/>
                          </a:solidFill>
                          <a:effectLst/>
                          <a:latin typeface="Arial" charset="0"/>
                          <a:cs typeface="Arial" charset="0"/>
                        </a:rPr>
                        <a:t>NO</a:t>
                      </a:r>
                    </a:p>
                  </a:txBody>
                  <a:tcPr marL="91447" marR="91447" marT="45715" marB="4571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chemeClr val="tx1"/>
                          </a:solidFill>
                          <a:effectLst/>
                          <a:latin typeface="Arial" charset="0"/>
                          <a:cs typeface="Arial" charset="0"/>
                        </a:rPr>
                        <a:t>UNSUR YG DINILAI</a:t>
                      </a:r>
                    </a:p>
                  </a:txBody>
                  <a:tcPr marL="91447" marR="91447" marT="45715" marB="4571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id-ID" sz="1700" b="1" i="0" u="none" strike="noStrike" cap="none" normalizeH="0" baseline="0" smtClean="0">
                        <a:ln>
                          <a:noFill/>
                        </a:ln>
                        <a:solidFill>
                          <a:schemeClr val="tx1"/>
                        </a:solidFill>
                        <a:effectLst/>
                        <a:latin typeface="Arial" charset="0"/>
                        <a:cs typeface="Arial" charset="0"/>
                      </a:endParaRPr>
                    </a:p>
                  </a:txBody>
                  <a:tcPr marL="91447" marR="91447" marT="45715" marB="4571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700" b="1" i="0" u="none" strike="noStrike" cap="none" normalizeH="0" baseline="0" dirty="0" smtClean="0">
                          <a:ln>
                            <a:noFill/>
                          </a:ln>
                          <a:solidFill>
                            <a:schemeClr val="tx1"/>
                          </a:solidFill>
                          <a:effectLst/>
                          <a:latin typeface="Arial" charset="0"/>
                          <a:cs typeface="Arial" charset="0"/>
                        </a:rPr>
                        <a:t>URAIAN</a:t>
                      </a:r>
                    </a:p>
                  </a:txBody>
                  <a:tcPr marL="91447" marR="91447" marT="45715" marB="4571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700" b="1" i="0" u="none" strike="noStrike" cap="none" normalizeH="0" baseline="0" smtClean="0">
                          <a:ln>
                            <a:noFill/>
                          </a:ln>
                          <a:solidFill>
                            <a:schemeClr val="tx1"/>
                          </a:solidFill>
                          <a:effectLst/>
                          <a:latin typeface="Arial" charset="0"/>
                          <a:cs typeface="Arial" charset="0"/>
                        </a:rPr>
                        <a:t>NILAI</a:t>
                      </a:r>
                    </a:p>
                  </a:txBody>
                  <a:tcPr marL="91447" marR="91447" marT="45715" marB="4571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0476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chemeClr val="tx1"/>
                          </a:solidFill>
                          <a:effectLst/>
                          <a:latin typeface="Arial" charset="0"/>
                          <a:cs typeface="Arial" charset="0"/>
                        </a:rPr>
                        <a:t>ANGKA</a:t>
                      </a:r>
                    </a:p>
                  </a:txBody>
                  <a:tcPr marL="91447" marR="91447" marT="45715" marB="4571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chemeClr val="tx1"/>
                          </a:solidFill>
                          <a:effectLst/>
                          <a:latin typeface="Arial" charset="0"/>
                          <a:cs typeface="Arial" charset="0"/>
                        </a:rPr>
                        <a:t>SEBUTAN</a:t>
                      </a:r>
                    </a:p>
                  </a:txBody>
                  <a:tcPr marL="91447" marR="91447" marT="45715" marB="4571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52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cs typeface="Arial" charset="0"/>
                        </a:rPr>
                        <a:t>1</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cs typeface="Arial" charset="0"/>
                        </a:rPr>
                        <a:t>2</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cs typeface="Arial" charset="0"/>
                        </a:rPr>
                        <a:t>3</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cs typeface="Arial" charset="0"/>
                        </a:rPr>
                        <a:t>4</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cs typeface="Arial" charset="0"/>
                        </a:rPr>
                        <a:t>5</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cs typeface="Arial" charset="0"/>
                        </a:rPr>
                        <a:t>6</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3663">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0" i="0" u="none" strike="noStrike" cap="none" normalizeH="0" baseline="0" smtClean="0">
                          <a:ln>
                            <a:noFill/>
                          </a:ln>
                          <a:solidFill>
                            <a:schemeClr val="tx1"/>
                          </a:solidFill>
                          <a:effectLst/>
                          <a:latin typeface="Arial" charset="0"/>
                          <a:cs typeface="Arial" charset="0"/>
                        </a:rPr>
                        <a:t>2</a:t>
                      </a:r>
                    </a:p>
                  </a:txBody>
                  <a:tcPr marL="91447" marR="91447"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1" i="0" u="none" strike="noStrike" cap="none" normalizeH="0" baseline="0" dirty="0" smtClean="0">
                          <a:ln>
                            <a:noFill/>
                          </a:ln>
                          <a:solidFill>
                            <a:srgbClr val="000000"/>
                          </a:solidFill>
                          <a:effectLst/>
                          <a:latin typeface="Arial" charset="0"/>
                          <a:cs typeface="Times New Roman" pitchFamily="18" charset="0"/>
                        </a:rPr>
                        <a:t>Integritas</a:t>
                      </a:r>
                      <a:r>
                        <a:rPr kumimoji="0" lang="id-ID" sz="1700" b="0" i="0" u="none" strike="noStrike" cap="none" normalizeH="0" baseline="0" dirty="0" smtClean="0">
                          <a:ln>
                            <a:noFill/>
                          </a:ln>
                          <a:solidFill>
                            <a:srgbClr val="000000"/>
                          </a:solidFill>
                          <a:effectLst/>
                          <a:latin typeface="Arial" charset="0"/>
                          <a:cs typeface="Arial" charset="0"/>
                        </a:rPr>
                        <a:t> </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1</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Selalu</a:t>
                      </a:r>
                      <a:r>
                        <a:rPr kumimoji="0" lang="id-ID" sz="1400" b="0" i="0" u="none" strike="noStrike" cap="none" normalizeH="0" baseline="0" dirty="0" smtClean="0">
                          <a:ln>
                            <a:noFill/>
                          </a:ln>
                          <a:solidFill>
                            <a:srgbClr val="000000"/>
                          </a:solidFill>
                          <a:effectLst/>
                          <a:latin typeface="Arial" charset="0"/>
                          <a:cs typeface="Times New Roman" pitchFamily="18" charset="0"/>
                        </a:rPr>
                        <a:t> dalam melaksanakan tugas bersikap jujur, ikhlas, dan tidak pernah menyalahgunakan wewenangnya serta berani menanggung resiko dari tindakan yang dilakukannya.</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91 - 100 </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Sangat baik </a:t>
                      </a:r>
                    </a:p>
                  </a:txBody>
                  <a:tcPr marL="91447" marR="91447"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777">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2</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Pada umumnya </a:t>
                      </a:r>
                      <a:r>
                        <a:rPr kumimoji="0" lang="id-ID" sz="1400" b="0" i="0" u="none" strike="noStrike" cap="none" normalizeH="0" baseline="0" dirty="0" smtClean="0">
                          <a:ln>
                            <a:noFill/>
                          </a:ln>
                          <a:solidFill>
                            <a:srgbClr val="000000"/>
                          </a:solidFill>
                          <a:effectLst/>
                          <a:latin typeface="Arial" charset="0"/>
                          <a:cs typeface="Times New Roman" pitchFamily="18" charset="0"/>
                        </a:rPr>
                        <a:t>dalam melaksanakan tugas bersikap jujur, ikhlas, dan tidak pernah </a:t>
                      </a:r>
                      <a:r>
                        <a:rPr kumimoji="0" lang="id-ID" sz="1400" b="0" i="0" u="none" strike="noStrike" cap="none" normalizeH="0" baseline="0" dirty="0" err="1" smtClean="0">
                          <a:ln>
                            <a:noFill/>
                          </a:ln>
                          <a:solidFill>
                            <a:srgbClr val="000000"/>
                          </a:solidFill>
                          <a:effectLst/>
                          <a:latin typeface="Arial" charset="0"/>
                          <a:cs typeface="Times New Roman" pitchFamily="18" charset="0"/>
                        </a:rPr>
                        <a:t>menya</a:t>
                      </a:r>
                      <a:r>
                        <a:rPr kumimoji="0" lang="en-US" sz="1400" b="0" i="0" u="none" strike="noStrike" cap="none" normalizeH="0" baseline="0" dirty="0" smtClean="0">
                          <a:ln>
                            <a:noFill/>
                          </a:ln>
                          <a:solidFill>
                            <a:srgbClr val="000000"/>
                          </a:solidFill>
                          <a:effectLst/>
                          <a:latin typeface="Arial" charset="0"/>
                          <a:cs typeface="Times New Roman" pitchFamily="18" charset="0"/>
                        </a:rPr>
                        <a:t>-</a:t>
                      </a:r>
                      <a:r>
                        <a:rPr kumimoji="0" lang="id-ID" sz="1400" b="0" i="0" u="none" strike="noStrike" cap="none" normalizeH="0" baseline="0" dirty="0" err="1" smtClean="0">
                          <a:ln>
                            <a:noFill/>
                          </a:ln>
                          <a:solidFill>
                            <a:srgbClr val="000000"/>
                          </a:solidFill>
                          <a:effectLst/>
                          <a:latin typeface="Arial" charset="0"/>
                          <a:cs typeface="Times New Roman" pitchFamily="18" charset="0"/>
                        </a:rPr>
                        <a:t>lahgunakan</a:t>
                      </a:r>
                      <a:r>
                        <a:rPr kumimoji="0" lang="id-ID" sz="1400" b="0" i="0" u="none" strike="noStrike" cap="none" normalizeH="0" baseline="0" dirty="0" smtClean="0">
                          <a:ln>
                            <a:noFill/>
                          </a:ln>
                          <a:solidFill>
                            <a:srgbClr val="000000"/>
                          </a:solidFill>
                          <a:effectLst/>
                          <a:latin typeface="Arial" charset="0"/>
                          <a:cs typeface="Times New Roman" pitchFamily="18" charset="0"/>
                        </a:rPr>
                        <a:t> wewenangnya tetapi berani menang</a:t>
                      </a:r>
                      <a:r>
                        <a:rPr kumimoji="0" lang="en-US" sz="1400" b="0" i="0" u="none" strike="noStrike" cap="none" normalizeH="0" baseline="0" dirty="0" smtClean="0">
                          <a:ln>
                            <a:noFill/>
                          </a:ln>
                          <a:solidFill>
                            <a:srgbClr val="000000"/>
                          </a:solidFill>
                          <a:effectLst/>
                          <a:latin typeface="Arial" charset="0"/>
                          <a:cs typeface="Times New Roman" pitchFamily="18" charset="0"/>
                        </a:rPr>
                        <a:t>-</a:t>
                      </a:r>
                      <a:r>
                        <a:rPr kumimoji="0" lang="id-ID" sz="1400" b="0" i="0" u="none" strike="noStrike" cap="none" normalizeH="0" baseline="0" dirty="0" err="1" smtClean="0">
                          <a:ln>
                            <a:noFill/>
                          </a:ln>
                          <a:solidFill>
                            <a:srgbClr val="000000"/>
                          </a:solidFill>
                          <a:effectLst/>
                          <a:latin typeface="Arial" charset="0"/>
                          <a:cs typeface="Times New Roman" pitchFamily="18" charset="0"/>
                        </a:rPr>
                        <a:t>gung</a:t>
                      </a:r>
                      <a:r>
                        <a:rPr kumimoji="0" lang="id-ID" sz="1400" b="0" i="0" u="none" strike="noStrike" cap="none" normalizeH="0" baseline="0" dirty="0" smtClean="0">
                          <a:ln>
                            <a:noFill/>
                          </a:ln>
                          <a:solidFill>
                            <a:srgbClr val="000000"/>
                          </a:solidFill>
                          <a:effectLst/>
                          <a:latin typeface="Arial" charset="0"/>
                          <a:cs typeface="Times New Roman" pitchFamily="18" charset="0"/>
                        </a:rPr>
                        <a:t> </a:t>
                      </a:r>
                      <a:r>
                        <a:rPr kumimoji="0" lang="id-ID" sz="1400" b="0" i="0" u="none" strike="noStrike" cap="none" normalizeH="0" baseline="0" dirty="0" err="1" smtClean="0">
                          <a:ln>
                            <a:noFill/>
                          </a:ln>
                          <a:solidFill>
                            <a:srgbClr val="000000"/>
                          </a:solidFill>
                          <a:effectLst/>
                          <a:latin typeface="Arial" charset="0"/>
                          <a:cs typeface="Times New Roman" pitchFamily="18" charset="0"/>
                        </a:rPr>
                        <a:t>resiko</a:t>
                      </a:r>
                      <a:r>
                        <a:rPr kumimoji="0" lang="id-ID" sz="1400" b="0" i="0" u="none" strike="noStrike" cap="none" normalizeH="0" baseline="0" dirty="0" smtClean="0">
                          <a:ln>
                            <a:noFill/>
                          </a:ln>
                          <a:solidFill>
                            <a:srgbClr val="000000"/>
                          </a:solidFill>
                          <a:effectLst/>
                          <a:latin typeface="Arial" charset="0"/>
                          <a:cs typeface="Times New Roman" pitchFamily="18" charset="0"/>
                        </a:rPr>
                        <a:t> dari tindakan yang dilakukannya.</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76 - 90 </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Baik </a:t>
                      </a:r>
                    </a:p>
                  </a:txBody>
                  <a:tcPr marL="91447" marR="91447"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1286">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3</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Adakalanya/kadang-kadang</a:t>
                      </a:r>
                      <a:r>
                        <a:rPr kumimoji="0" lang="id-ID" sz="1400" b="0" i="0" u="none" strike="noStrike" cap="none" normalizeH="0" baseline="0" dirty="0" smtClean="0">
                          <a:ln>
                            <a:noFill/>
                          </a:ln>
                          <a:solidFill>
                            <a:srgbClr val="000000"/>
                          </a:solidFill>
                          <a:effectLst/>
                          <a:latin typeface="Arial" charset="0"/>
                          <a:cs typeface="Times New Roman" pitchFamily="18" charset="0"/>
                        </a:rPr>
                        <a:t> dalam melaksanakan tugas bersikap cukup jujur, cukup ikhlas, dan kadang-kadang menyalahgunakan wewenang</a:t>
                      </a:r>
                      <a:r>
                        <a:rPr kumimoji="0" lang="en-US" sz="1400" b="0" i="0" u="none" strike="noStrike" cap="none" normalizeH="0" baseline="0" dirty="0" smtClean="0">
                          <a:ln>
                            <a:noFill/>
                          </a:ln>
                          <a:solidFill>
                            <a:srgbClr val="000000"/>
                          </a:solidFill>
                          <a:effectLst/>
                          <a:latin typeface="Arial" charset="0"/>
                          <a:cs typeface="Times New Roman" pitchFamily="18" charset="0"/>
                        </a:rPr>
                        <a:t>-</a:t>
                      </a:r>
                      <a:r>
                        <a:rPr kumimoji="0" lang="id-ID" sz="1400" b="0" i="0" u="none" strike="noStrike" cap="none" normalizeH="0" baseline="0" dirty="0" err="1" smtClean="0">
                          <a:ln>
                            <a:noFill/>
                          </a:ln>
                          <a:solidFill>
                            <a:srgbClr val="000000"/>
                          </a:solidFill>
                          <a:effectLst/>
                          <a:latin typeface="Arial" charset="0"/>
                          <a:cs typeface="Times New Roman" pitchFamily="18" charset="0"/>
                        </a:rPr>
                        <a:t>nya</a:t>
                      </a:r>
                      <a:r>
                        <a:rPr kumimoji="0" lang="id-ID" sz="1400" b="0" i="0" u="none" strike="noStrike" cap="none" normalizeH="0" baseline="0" dirty="0" smtClean="0">
                          <a:ln>
                            <a:noFill/>
                          </a:ln>
                          <a:solidFill>
                            <a:srgbClr val="000000"/>
                          </a:solidFill>
                          <a:effectLst/>
                          <a:latin typeface="Arial" charset="0"/>
                          <a:cs typeface="Times New Roman" pitchFamily="18" charset="0"/>
                        </a:rPr>
                        <a:t> serta cukup berani menanggung </a:t>
                      </a:r>
                      <a:r>
                        <a:rPr kumimoji="0" lang="id-ID" sz="1400" b="0" i="0" u="none" strike="noStrike" cap="none" normalizeH="0" baseline="0" dirty="0" err="1" smtClean="0">
                          <a:ln>
                            <a:noFill/>
                          </a:ln>
                          <a:solidFill>
                            <a:srgbClr val="000000"/>
                          </a:solidFill>
                          <a:effectLst/>
                          <a:latin typeface="Arial" charset="0"/>
                          <a:cs typeface="Times New Roman" pitchFamily="18" charset="0"/>
                        </a:rPr>
                        <a:t>resiko</a:t>
                      </a:r>
                      <a:r>
                        <a:rPr kumimoji="0" lang="id-ID" sz="1400" b="0" i="0" u="none" strike="noStrike" cap="none" normalizeH="0" baseline="0" dirty="0" smtClean="0">
                          <a:ln>
                            <a:noFill/>
                          </a:ln>
                          <a:solidFill>
                            <a:srgbClr val="000000"/>
                          </a:solidFill>
                          <a:effectLst/>
                          <a:latin typeface="Arial" charset="0"/>
                          <a:cs typeface="Times New Roman" pitchFamily="18" charset="0"/>
                        </a:rPr>
                        <a:t> dari tindakan yang dilakukannya.</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61 - 75 </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Cukup </a:t>
                      </a:r>
                    </a:p>
                  </a:txBody>
                  <a:tcPr marL="91447" marR="91447"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6049">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4</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Kurang </a:t>
                      </a:r>
                      <a:r>
                        <a:rPr kumimoji="0" lang="id-ID" sz="1400" b="0" i="0" u="none" strike="noStrike" cap="none" normalizeH="0" baseline="0" dirty="0" smtClean="0">
                          <a:ln>
                            <a:noFill/>
                          </a:ln>
                          <a:solidFill>
                            <a:schemeClr val="tx1"/>
                          </a:solidFill>
                          <a:effectLst/>
                          <a:latin typeface="Arial" charset="0"/>
                          <a:cs typeface="Times New Roman" pitchFamily="18" charset="0"/>
                        </a:rPr>
                        <a:t>jujur, kurang ikhlas, </a:t>
                      </a:r>
                      <a:r>
                        <a:rPr kumimoji="0" lang="id-ID" sz="1400" b="0" i="0" u="none" strike="noStrike" cap="none" normalizeH="0" baseline="0" dirty="0" smtClean="0">
                          <a:ln>
                            <a:noFill/>
                          </a:ln>
                          <a:solidFill>
                            <a:srgbClr val="000000"/>
                          </a:solidFill>
                          <a:effectLst/>
                          <a:latin typeface="Arial" charset="0"/>
                          <a:cs typeface="Times New Roman" pitchFamily="18" charset="0"/>
                        </a:rPr>
                        <a:t>dalam melaksanakan tugas dan sering menyalahgunakan </a:t>
                      </a:r>
                      <a:r>
                        <a:rPr kumimoji="0" lang="id-ID" sz="1400" b="0" i="0" u="none" strike="noStrike" cap="none" normalizeH="0" baseline="0" dirty="0" err="1" smtClean="0">
                          <a:ln>
                            <a:noFill/>
                          </a:ln>
                          <a:solidFill>
                            <a:srgbClr val="000000"/>
                          </a:solidFill>
                          <a:effectLst/>
                          <a:latin typeface="Arial" charset="0"/>
                          <a:cs typeface="Times New Roman" pitchFamily="18" charset="0"/>
                        </a:rPr>
                        <a:t>wewe</a:t>
                      </a:r>
                      <a:r>
                        <a:rPr kumimoji="0" lang="en-US" sz="1400" b="0" i="0" u="none" strike="noStrike" cap="none" normalizeH="0" baseline="0" dirty="0" smtClean="0">
                          <a:ln>
                            <a:noFill/>
                          </a:ln>
                          <a:solidFill>
                            <a:srgbClr val="000000"/>
                          </a:solidFill>
                          <a:effectLst/>
                          <a:latin typeface="Arial" charset="0"/>
                          <a:cs typeface="Times New Roman" pitchFamily="18" charset="0"/>
                        </a:rPr>
                        <a:t>n</a:t>
                      </a:r>
                      <a:r>
                        <a:rPr kumimoji="0" lang="id-ID" sz="1400" b="0" i="0" u="none" strike="noStrike" cap="none" normalizeH="0" baseline="0" dirty="0" err="1" smtClean="0">
                          <a:ln>
                            <a:noFill/>
                          </a:ln>
                          <a:solidFill>
                            <a:srgbClr val="000000"/>
                          </a:solidFill>
                          <a:effectLst/>
                          <a:latin typeface="Arial" charset="0"/>
                          <a:cs typeface="Times New Roman" pitchFamily="18" charset="0"/>
                        </a:rPr>
                        <a:t>angnya</a:t>
                      </a:r>
                      <a:r>
                        <a:rPr kumimoji="0" lang="id-ID" sz="1400" b="0" i="0" u="none" strike="noStrike" cap="none" normalizeH="0" baseline="0" dirty="0" smtClean="0">
                          <a:ln>
                            <a:noFill/>
                          </a:ln>
                          <a:solidFill>
                            <a:srgbClr val="000000"/>
                          </a:solidFill>
                          <a:effectLst/>
                          <a:latin typeface="Arial" charset="0"/>
                          <a:cs typeface="Times New Roman" pitchFamily="18" charset="0"/>
                        </a:rPr>
                        <a:t> tetapi kurang berani menanggung </a:t>
                      </a:r>
                      <a:r>
                        <a:rPr kumimoji="0" lang="id-ID" sz="1400" b="0" i="0" u="none" strike="noStrike" cap="none" normalizeH="0" baseline="0" dirty="0" err="1" smtClean="0">
                          <a:ln>
                            <a:noFill/>
                          </a:ln>
                          <a:solidFill>
                            <a:srgbClr val="000000"/>
                          </a:solidFill>
                          <a:effectLst/>
                          <a:latin typeface="Arial" charset="0"/>
                          <a:cs typeface="Times New Roman" pitchFamily="18" charset="0"/>
                        </a:rPr>
                        <a:t>resiko</a:t>
                      </a:r>
                      <a:r>
                        <a:rPr kumimoji="0" lang="id-ID" sz="1400" b="0" i="0" u="none" strike="noStrike" cap="none" normalizeH="0" baseline="0" dirty="0" smtClean="0">
                          <a:ln>
                            <a:noFill/>
                          </a:ln>
                          <a:solidFill>
                            <a:srgbClr val="000000"/>
                          </a:solidFill>
                          <a:effectLst/>
                          <a:latin typeface="Arial" charset="0"/>
                          <a:cs typeface="Times New Roman" pitchFamily="18" charset="0"/>
                        </a:rPr>
                        <a:t> dari tindakan yang dilakukannya.</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51 - 60 </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Kurang </a:t>
                      </a:r>
                    </a:p>
                  </a:txBody>
                  <a:tcPr marL="91447" marR="91447"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6049">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5</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noProof="0" dirty="0" smtClean="0">
                          <a:ln>
                            <a:noFill/>
                          </a:ln>
                          <a:solidFill>
                            <a:srgbClr val="FF00FF"/>
                          </a:solidFill>
                          <a:effectLst/>
                          <a:latin typeface="Arial" charset="0"/>
                          <a:cs typeface="Times New Roman" pitchFamily="18" charset="0"/>
                        </a:rPr>
                        <a:t>Tidak</a:t>
                      </a:r>
                      <a:r>
                        <a:rPr kumimoji="0" lang="en-US" sz="1400" b="1" i="0" u="none" strike="noStrike" cap="none" normalizeH="0" baseline="0" noProof="0" dirty="0" smtClean="0">
                          <a:ln>
                            <a:noFill/>
                          </a:ln>
                          <a:solidFill>
                            <a:srgbClr val="FF00FF"/>
                          </a:solidFill>
                          <a:effectLst/>
                          <a:latin typeface="Arial" charset="0"/>
                          <a:cs typeface="Times New Roman" pitchFamily="18" charset="0"/>
                        </a:rPr>
                        <a:t> </a:t>
                      </a:r>
                      <a:r>
                        <a:rPr kumimoji="0" lang="en-US" sz="1400" b="1" i="0" u="none" strike="noStrike" cap="none" normalizeH="0" baseline="0" noProof="0" dirty="0" err="1" smtClean="0">
                          <a:ln>
                            <a:noFill/>
                          </a:ln>
                          <a:solidFill>
                            <a:srgbClr val="FF00FF"/>
                          </a:solidFill>
                          <a:effectLst/>
                          <a:latin typeface="Arial" charset="0"/>
                          <a:cs typeface="Times New Roman" pitchFamily="18" charset="0"/>
                        </a:rPr>
                        <a:t>pernah</a:t>
                      </a:r>
                      <a:r>
                        <a:rPr kumimoji="0" lang="id-ID" sz="1400" b="1" i="0" u="none" strike="noStrike" cap="none" normalizeH="0" baseline="0" noProof="0" dirty="0" smtClean="0">
                          <a:ln>
                            <a:noFill/>
                          </a:ln>
                          <a:solidFill>
                            <a:srgbClr val="FF00FF"/>
                          </a:solidFill>
                          <a:effectLst/>
                          <a:latin typeface="Arial" charset="0"/>
                          <a:cs typeface="Times New Roman" pitchFamily="18" charset="0"/>
                        </a:rPr>
                        <a:t> </a:t>
                      </a:r>
                      <a:r>
                        <a:rPr kumimoji="0" lang="id-ID" sz="1400" b="0" i="0" u="none" strike="noStrike" cap="none" normalizeH="0" baseline="0" noProof="0" dirty="0" smtClean="0">
                          <a:ln>
                            <a:noFill/>
                          </a:ln>
                          <a:solidFill>
                            <a:schemeClr val="tx1"/>
                          </a:solidFill>
                          <a:effectLst/>
                          <a:latin typeface="Arial" charset="0"/>
                          <a:cs typeface="Times New Roman" pitchFamily="18" charset="0"/>
                        </a:rPr>
                        <a:t>jujur, tidak ikhlas</a:t>
                      </a:r>
                      <a:r>
                        <a:rPr kumimoji="0" lang="id-ID" sz="1400" b="1" i="0" u="none" strike="noStrike" cap="none" normalizeH="0" baseline="0" noProof="0" dirty="0" smtClean="0">
                          <a:ln>
                            <a:noFill/>
                          </a:ln>
                          <a:solidFill>
                            <a:srgbClr val="FF00FF"/>
                          </a:solidFill>
                          <a:effectLst/>
                          <a:latin typeface="Arial" charset="0"/>
                          <a:cs typeface="Times New Roman" pitchFamily="18" charset="0"/>
                        </a:rPr>
                        <a:t>, </a:t>
                      </a:r>
                      <a:r>
                        <a:rPr kumimoji="0" lang="id-ID" sz="1400" b="0" i="0" u="none" strike="noStrike" cap="none" normalizeH="0" baseline="0" noProof="0" dirty="0" smtClean="0">
                          <a:ln>
                            <a:noFill/>
                          </a:ln>
                          <a:solidFill>
                            <a:srgbClr val="000000"/>
                          </a:solidFill>
                          <a:effectLst/>
                          <a:latin typeface="Arial" charset="0"/>
                          <a:cs typeface="Times New Roman" pitchFamily="18" charset="0"/>
                        </a:rPr>
                        <a:t>dalam melaksanakan tugas, dan selalu  menyalahgunakan wewenangnya serta tidak berani menanggung resiko dari tindakan yang dilakukannya.</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50 ke bawah </a:t>
                      </a:r>
                    </a:p>
                  </a:txBody>
                  <a:tcPr marL="91447" marR="91447"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Buruk </a:t>
                      </a:r>
                    </a:p>
                  </a:txBody>
                  <a:tcPr marL="91447" marR="91447"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457200" y="1295400"/>
            <a:ext cx="8229600" cy="4648200"/>
          </a:xfrm>
          <a:blipFill dpi="0" rotWithShape="1">
            <a:blip r:embed="rId2"/>
            <a:srcRect/>
            <a:tile tx="0" ty="0" sx="100000" sy="100000" flip="none" algn="tl"/>
          </a:blipFill>
        </p:spPr>
        <p:txBody>
          <a:bodyPr/>
          <a:lstStyle/>
          <a:p>
            <a:pPr marL="514350" indent="-431800" algn="just" eaLnBrk="1" hangingPunct="1">
              <a:buFont typeface="Wingdings 3" pitchFamily="18" charset="2"/>
              <a:buNone/>
            </a:pPr>
            <a:endParaRPr lang="id-ID" sz="1400" dirty="0" smtClean="0">
              <a:solidFill>
                <a:srgbClr val="FFFF00"/>
              </a:solidFill>
              <a:latin typeface="Berlin Sans FB Demi" pitchFamily="34" charset="0"/>
              <a:cs typeface="Arial" charset="0"/>
            </a:endParaRPr>
          </a:p>
          <a:p>
            <a:pPr marL="514350" indent="-431800" algn="just" eaLnBrk="1" hangingPunct="1">
              <a:buFont typeface="Wingdings 3" pitchFamily="18" charset="2"/>
              <a:buNone/>
            </a:pPr>
            <a:r>
              <a:rPr lang="id-ID" sz="2800" dirty="0" smtClean="0">
                <a:solidFill>
                  <a:srgbClr val="FFFF00"/>
                </a:solidFill>
                <a:latin typeface="Berlin Sans FB Demi" pitchFamily="34" charset="0"/>
                <a:cs typeface="Arial" charset="0"/>
              </a:rPr>
              <a:t>1. Setiap PNS wajib menyusun SKP berdasarkan RKT instansi. Dalam menyusun SKP harus memperhatikan hal-hal </a:t>
            </a:r>
            <a:r>
              <a:rPr lang="id-ID" sz="2800" dirty="0" err="1" smtClean="0">
                <a:solidFill>
                  <a:srgbClr val="FFFF00"/>
                </a:solidFill>
                <a:latin typeface="Berlin Sans FB Demi" pitchFamily="34" charset="0"/>
                <a:cs typeface="Arial" charset="0"/>
              </a:rPr>
              <a:t>sbb</a:t>
            </a:r>
            <a:r>
              <a:rPr lang="id-ID" sz="2800" dirty="0" smtClean="0">
                <a:solidFill>
                  <a:srgbClr val="FFFF00"/>
                </a:solidFill>
                <a:latin typeface="Berlin Sans FB Demi" pitchFamily="34" charset="0"/>
                <a:cs typeface="Arial" charset="0"/>
              </a:rPr>
              <a:t>:</a:t>
            </a:r>
          </a:p>
          <a:p>
            <a:pPr marL="903288" lvl="1" indent="-368300" algn="just" eaLnBrk="1" hangingPunct="1">
              <a:buFont typeface="Wingdings" pitchFamily="2" charset="2"/>
              <a:buChar char="Ø"/>
            </a:pPr>
            <a:r>
              <a:rPr lang="id-ID" dirty="0" smtClean="0">
                <a:solidFill>
                  <a:srgbClr val="FFFF00"/>
                </a:solidFill>
                <a:latin typeface="Berlin Sans FB Demi" pitchFamily="34" charset="0"/>
                <a:cs typeface="Arial" charset="0"/>
              </a:rPr>
              <a:t>Jelas       </a:t>
            </a:r>
            <a:r>
              <a:rPr lang="id-ID" sz="1400" dirty="0" err="1" smtClean="0">
                <a:solidFill>
                  <a:schemeClr val="bg1"/>
                </a:solidFill>
                <a:latin typeface="Berlin Sans FB Demi" pitchFamily="34" charset="0"/>
                <a:cs typeface="Arial" charset="0"/>
              </a:rPr>
              <a:t>hrs</a:t>
            </a:r>
            <a:r>
              <a:rPr lang="id-ID" sz="1400" dirty="0" smtClean="0">
                <a:solidFill>
                  <a:schemeClr val="bg1"/>
                </a:solidFill>
                <a:latin typeface="Berlin Sans FB Demi" pitchFamily="34" charset="0"/>
                <a:cs typeface="Arial" charset="0"/>
              </a:rPr>
              <a:t> diuraikan </a:t>
            </a:r>
            <a:r>
              <a:rPr lang="id-ID" sz="1400" dirty="0" err="1" smtClean="0">
                <a:solidFill>
                  <a:schemeClr val="bg1"/>
                </a:solidFill>
                <a:latin typeface="Berlin Sans FB Demi" pitchFamily="34" charset="0"/>
                <a:cs typeface="Arial" charset="0"/>
              </a:rPr>
              <a:t>scr</a:t>
            </a:r>
            <a:r>
              <a:rPr lang="id-ID" sz="1400" dirty="0" smtClean="0">
                <a:solidFill>
                  <a:schemeClr val="bg1"/>
                </a:solidFill>
                <a:latin typeface="Berlin Sans FB Demi" pitchFamily="34" charset="0"/>
                <a:cs typeface="Arial" charset="0"/>
              </a:rPr>
              <a:t> jelas</a:t>
            </a:r>
          </a:p>
          <a:p>
            <a:pPr marL="903288" lvl="1" indent="-368300" algn="just" eaLnBrk="1" hangingPunct="1">
              <a:buFont typeface="Wingdings" pitchFamily="2" charset="2"/>
              <a:buChar char="Ø"/>
            </a:pPr>
            <a:r>
              <a:rPr lang="id-ID" dirty="0" smtClean="0">
                <a:solidFill>
                  <a:srgbClr val="FFFF00"/>
                </a:solidFill>
                <a:latin typeface="Berlin Sans FB Demi" pitchFamily="34" charset="0"/>
                <a:cs typeface="Arial" charset="0"/>
              </a:rPr>
              <a:t>Dapat diukur    </a:t>
            </a:r>
            <a:r>
              <a:rPr lang="id-ID" sz="1400" dirty="0" err="1" smtClean="0">
                <a:solidFill>
                  <a:schemeClr val="bg1"/>
                </a:solidFill>
                <a:latin typeface="Berlin Sans FB Demi" pitchFamily="34" charset="0"/>
                <a:cs typeface="Arial" charset="0"/>
              </a:rPr>
              <a:t>hrs</a:t>
            </a:r>
            <a:r>
              <a:rPr lang="id-ID" sz="1400" dirty="0" smtClean="0">
                <a:solidFill>
                  <a:schemeClr val="bg1"/>
                </a:solidFill>
                <a:latin typeface="Berlin Sans FB Demi" pitchFamily="34" charset="0"/>
                <a:cs typeface="Arial" charset="0"/>
              </a:rPr>
              <a:t> diukur </a:t>
            </a:r>
            <a:r>
              <a:rPr lang="id-ID" sz="1400" dirty="0" err="1" smtClean="0">
                <a:solidFill>
                  <a:schemeClr val="bg1"/>
                </a:solidFill>
                <a:latin typeface="Berlin Sans FB Demi" pitchFamily="34" charset="0"/>
                <a:cs typeface="Arial" charset="0"/>
              </a:rPr>
              <a:t>scr</a:t>
            </a:r>
            <a:r>
              <a:rPr lang="id-ID" sz="1400" dirty="0" smtClean="0">
                <a:solidFill>
                  <a:schemeClr val="bg1"/>
                </a:solidFill>
                <a:latin typeface="Berlin Sans FB Demi" pitchFamily="34" charset="0"/>
                <a:cs typeface="Arial" charset="0"/>
              </a:rPr>
              <a:t> kuantitas </a:t>
            </a:r>
            <a:r>
              <a:rPr lang="id-ID" sz="1400" dirty="0" err="1" smtClean="0">
                <a:solidFill>
                  <a:schemeClr val="bg1"/>
                </a:solidFill>
                <a:latin typeface="Berlin Sans FB Demi" pitchFamily="34" charset="0"/>
                <a:cs typeface="Arial" charset="0"/>
              </a:rPr>
              <a:t>dlm</a:t>
            </a:r>
            <a:r>
              <a:rPr lang="id-ID" sz="1400" dirty="0" smtClean="0">
                <a:solidFill>
                  <a:schemeClr val="bg1"/>
                </a:solidFill>
                <a:latin typeface="Berlin Sans FB Demi" pitchFamily="34" charset="0"/>
                <a:cs typeface="Arial" charset="0"/>
              </a:rPr>
              <a:t> bentuk angka : jumlah hasil ; kualitas : hasil kerja sempurna, </a:t>
            </a:r>
            <a:r>
              <a:rPr lang="id-ID" sz="1400" dirty="0" err="1" smtClean="0">
                <a:solidFill>
                  <a:schemeClr val="bg1"/>
                </a:solidFill>
                <a:latin typeface="Berlin Sans FB Demi" pitchFamily="34" charset="0"/>
                <a:cs typeface="Arial" charset="0"/>
              </a:rPr>
              <a:t>tdk</a:t>
            </a:r>
            <a:r>
              <a:rPr lang="id-ID" sz="1400" dirty="0" smtClean="0">
                <a:solidFill>
                  <a:schemeClr val="bg1"/>
                </a:solidFill>
                <a:latin typeface="Berlin Sans FB Demi" pitchFamily="34" charset="0"/>
                <a:cs typeface="Arial" charset="0"/>
              </a:rPr>
              <a:t> ada revisi/kesalahan, pel </a:t>
            </a:r>
            <a:r>
              <a:rPr lang="id-ID" sz="1400" dirty="0" err="1" smtClean="0">
                <a:solidFill>
                  <a:schemeClr val="bg1"/>
                </a:solidFill>
                <a:latin typeface="Berlin Sans FB Demi" pitchFamily="34" charset="0"/>
                <a:cs typeface="Arial" charset="0"/>
              </a:rPr>
              <a:t>kpd</a:t>
            </a:r>
            <a:r>
              <a:rPr lang="id-ID" sz="1400" dirty="0" smtClean="0">
                <a:solidFill>
                  <a:schemeClr val="bg1"/>
                </a:solidFill>
                <a:latin typeface="Berlin Sans FB Demi" pitchFamily="34" charset="0"/>
                <a:cs typeface="Arial" charset="0"/>
              </a:rPr>
              <a:t> </a:t>
            </a:r>
            <a:r>
              <a:rPr lang="id-ID" sz="1400" dirty="0" err="1" smtClean="0">
                <a:solidFill>
                  <a:schemeClr val="bg1"/>
                </a:solidFill>
                <a:latin typeface="Berlin Sans FB Demi" pitchFamily="34" charset="0"/>
                <a:cs typeface="Arial" charset="0"/>
              </a:rPr>
              <a:t>masy</a:t>
            </a:r>
            <a:r>
              <a:rPr lang="id-ID" sz="1400" dirty="0" smtClean="0">
                <a:solidFill>
                  <a:schemeClr val="bg1"/>
                </a:solidFill>
                <a:latin typeface="Berlin Sans FB Demi" pitchFamily="34" charset="0"/>
                <a:cs typeface="Arial" charset="0"/>
              </a:rPr>
              <a:t> memuaskan</a:t>
            </a:r>
          </a:p>
          <a:p>
            <a:pPr marL="903288" lvl="1" indent="-368300" algn="just" eaLnBrk="1" hangingPunct="1">
              <a:buFont typeface="Wingdings" pitchFamily="2" charset="2"/>
              <a:buChar char="Ø"/>
            </a:pPr>
            <a:r>
              <a:rPr lang="id-ID" dirty="0" smtClean="0">
                <a:solidFill>
                  <a:srgbClr val="FFFF00"/>
                </a:solidFill>
                <a:latin typeface="Berlin Sans FB Demi" pitchFamily="34" charset="0"/>
                <a:cs typeface="Arial" charset="0"/>
              </a:rPr>
              <a:t>Relevan        </a:t>
            </a:r>
            <a:r>
              <a:rPr lang="id-ID" sz="1400" dirty="0" err="1" smtClean="0">
                <a:solidFill>
                  <a:schemeClr val="bg1"/>
                </a:solidFill>
                <a:latin typeface="Berlin Sans FB Demi" pitchFamily="34" charset="0"/>
                <a:cs typeface="Arial" charset="0"/>
              </a:rPr>
              <a:t>hrs</a:t>
            </a:r>
            <a:r>
              <a:rPr lang="id-ID" sz="1400" dirty="0" smtClean="0">
                <a:solidFill>
                  <a:schemeClr val="bg1"/>
                </a:solidFill>
                <a:latin typeface="Berlin Sans FB Demi" pitchFamily="34" charset="0"/>
                <a:cs typeface="Arial" charset="0"/>
              </a:rPr>
              <a:t> </a:t>
            </a:r>
            <a:r>
              <a:rPr lang="id-ID" sz="1400" dirty="0" err="1" smtClean="0">
                <a:solidFill>
                  <a:schemeClr val="bg1"/>
                </a:solidFill>
                <a:latin typeface="Berlin Sans FB Demi" pitchFamily="34" charset="0"/>
                <a:cs typeface="Arial" charset="0"/>
              </a:rPr>
              <a:t>berdsrkan</a:t>
            </a:r>
            <a:r>
              <a:rPr lang="id-ID" sz="1400" dirty="0" smtClean="0">
                <a:solidFill>
                  <a:schemeClr val="bg1"/>
                </a:solidFill>
                <a:latin typeface="Berlin Sans FB Demi" pitchFamily="34" charset="0"/>
                <a:cs typeface="Arial" charset="0"/>
              </a:rPr>
              <a:t> lingkup tugas </a:t>
            </a:r>
            <a:r>
              <a:rPr lang="id-ID" sz="1400" dirty="0" err="1" smtClean="0">
                <a:solidFill>
                  <a:schemeClr val="bg1"/>
                </a:solidFill>
                <a:latin typeface="Berlin Sans FB Demi" pitchFamily="34" charset="0"/>
                <a:cs typeface="Arial" charset="0"/>
              </a:rPr>
              <a:t>jbtn</a:t>
            </a:r>
            <a:r>
              <a:rPr lang="id-ID" sz="1400" dirty="0" smtClean="0">
                <a:solidFill>
                  <a:schemeClr val="bg1"/>
                </a:solidFill>
                <a:latin typeface="Berlin Sans FB Demi" pitchFamily="34" charset="0"/>
                <a:cs typeface="Arial" charset="0"/>
              </a:rPr>
              <a:t> </a:t>
            </a:r>
            <a:r>
              <a:rPr lang="id-ID" sz="1400" dirty="0" err="1" smtClean="0">
                <a:solidFill>
                  <a:schemeClr val="bg1"/>
                </a:solidFill>
                <a:latin typeface="Berlin Sans FB Demi" pitchFamily="34" charset="0"/>
                <a:cs typeface="Arial" charset="0"/>
              </a:rPr>
              <a:t>ybs</a:t>
            </a:r>
            <a:endParaRPr lang="id-ID" sz="1400" dirty="0" smtClean="0">
              <a:solidFill>
                <a:schemeClr val="bg1"/>
              </a:solidFill>
              <a:latin typeface="Berlin Sans FB Demi" pitchFamily="34" charset="0"/>
              <a:cs typeface="Arial" charset="0"/>
            </a:endParaRPr>
          </a:p>
          <a:p>
            <a:pPr marL="903288" lvl="1" indent="-368300" algn="just" eaLnBrk="1" hangingPunct="1">
              <a:buFont typeface="Wingdings" pitchFamily="2" charset="2"/>
              <a:buChar char="Ø"/>
            </a:pPr>
            <a:r>
              <a:rPr lang="id-ID" dirty="0" smtClean="0">
                <a:solidFill>
                  <a:srgbClr val="FFFF00"/>
                </a:solidFill>
                <a:latin typeface="Berlin Sans FB Demi" pitchFamily="34" charset="0"/>
                <a:cs typeface="Arial" charset="0"/>
              </a:rPr>
              <a:t>Dapat dicapai        </a:t>
            </a:r>
            <a:r>
              <a:rPr lang="id-ID" sz="1400" dirty="0" err="1" smtClean="0">
                <a:solidFill>
                  <a:schemeClr val="bg1"/>
                </a:solidFill>
                <a:latin typeface="Berlin Sans FB Demi" pitchFamily="34" charset="0"/>
                <a:cs typeface="Arial" charset="0"/>
              </a:rPr>
              <a:t>hrs</a:t>
            </a:r>
            <a:r>
              <a:rPr lang="id-ID" sz="1400" dirty="0" smtClean="0">
                <a:solidFill>
                  <a:schemeClr val="bg1"/>
                </a:solidFill>
                <a:latin typeface="Berlin Sans FB Demi" pitchFamily="34" charset="0"/>
                <a:cs typeface="Arial" charset="0"/>
              </a:rPr>
              <a:t> disesuaikan kemampuan PNS</a:t>
            </a:r>
          </a:p>
          <a:p>
            <a:pPr marL="903288" lvl="1" indent="-368300" algn="just" eaLnBrk="1" hangingPunct="1">
              <a:buFont typeface="Wingdings" pitchFamily="2" charset="2"/>
              <a:buChar char="Ø"/>
            </a:pPr>
            <a:r>
              <a:rPr lang="id-ID" dirty="0" smtClean="0">
                <a:solidFill>
                  <a:srgbClr val="FFFF00"/>
                </a:solidFill>
                <a:latin typeface="Berlin Sans FB Demi" pitchFamily="34" charset="0"/>
                <a:cs typeface="Arial" charset="0"/>
              </a:rPr>
              <a:t>Memiliki target waktu        </a:t>
            </a:r>
            <a:r>
              <a:rPr lang="id-ID" sz="1400" dirty="0" err="1" smtClean="0">
                <a:solidFill>
                  <a:schemeClr val="bg1"/>
                </a:solidFill>
                <a:latin typeface="Berlin Sans FB Demi" pitchFamily="34" charset="0"/>
                <a:cs typeface="Arial" charset="0"/>
              </a:rPr>
              <a:t>hrs</a:t>
            </a:r>
            <a:r>
              <a:rPr lang="id-ID" sz="1400" dirty="0" smtClean="0">
                <a:solidFill>
                  <a:schemeClr val="bg1"/>
                </a:solidFill>
                <a:latin typeface="Berlin Sans FB Demi" pitchFamily="34" charset="0"/>
                <a:cs typeface="Arial" charset="0"/>
              </a:rPr>
              <a:t> </a:t>
            </a:r>
            <a:r>
              <a:rPr lang="id-ID" sz="1400" dirty="0" err="1" smtClean="0">
                <a:solidFill>
                  <a:schemeClr val="bg1"/>
                </a:solidFill>
                <a:latin typeface="Berlin Sans FB Demi" pitchFamily="34" charset="0"/>
                <a:cs typeface="Arial" charset="0"/>
              </a:rPr>
              <a:t>dpt</a:t>
            </a:r>
            <a:r>
              <a:rPr lang="id-ID" sz="1400" dirty="0" smtClean="0">
                <a:solidFill>
                  <a:schemeClr val="bg1"/>
                </a:solidFill>
                <a:latin typeface="Berlin Sans FB Demi" pitchFamily="34" charset="0"/>
                <a:cs typeface="Arial" charset="0"/>
              </a:rPr>
              <a:t> ditentukan waktunya</a:t>
            </a:r>
          </a:p>
        </p:txBody>
      </p:sp>
      <p:sp>
        <p:nvSpPr>
          <p:cNvPr id="19458" name="Title 1"/>
          <p:cNvSpPr>
            <a:spLocks noGrp="1"/>
          </p:cNvSpPr>
          <p:nvPr>
            <p:ph type="title"/>
          </p:nvPr>
        </p:nvSpPr>
        <p:spPr>
          <a:xfrm>
            <a:off x="1066800" y="152400"/>
            <a:ext cx="7315200" cy="990600"/>
          </a:xfrm>
          <a:gradFill flip="none" rotWithShape="1">
            <a:gsLst>
              <a:gs pos="0">
                <a:srgbClr val="8488C4"/>
              </a:gs>
              <a:gs pos="53000">
                <a:srgbClr val="D4DEFF"/>
              </a:gs>
              <a:gs pos="83000">
                <a:srgbClr val="D4DEFF"/>
              </a:gs>
              <a:gs pos="100000">
                <a:srgbClr val="96AB94"/>
              </a:gs>
            </a:gsLst>
            <a:lin ang="5400000" scaled="0"/>
            <a:tileRect/>
          </a:gradFill>
        </p:spPr>
        <p:txBody>
          <a:bodyPr/>
          <a:lstStyle/>
          <a:p>
            <a:pPr algn="ctr" eaLnBrk="1" fontAlgn="auto" hangingPunct="1">
              <a:spcAft>
                <a:spcPts val="0"/>
              </a:spcAft>
              <a:defRPr/>
            </a:pPr>
            <a:r>
              <a:rPr lang="id-ID" sz="4000" dirty="0" smtClean="0">
                <a:solidFill>
                  <a:srgbClr val="FF00FF"/>
                </a:solidFill>
                <a:latin typeface="Berlin Sans FB Demi" pitchFamily="34" charset="0"/>
                <a:cs typeface="Arial" charset="0"/>
              </a:rPr>
              <a:t>Tata Cara Penyusunan SKP</a:t>
            </a:r>
          </a:p>
        </p:txBody>
      </p:sp>
      <p:sp>
        <p:nvSpPr>
          <p:cNvPr id="5" name="Flowchart: Stored Data 4"/>
          <p:cNvSpPr/>
          <p:nvPr/>
        </p:nvSpPr>
        <p:spPr>
          <a:xfrm>
            <a:off x="3810000" y="5943600"/>
            <a:ext cx="4876800" cy="838200"/>
          </a:xfrm>
          <a:prstGeom prst="flowChartOnlineStorag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7" name="Straight Arrow Connector 6"/>
          <p:cNvCxnSpPr/>
          <p:nvPr/>
        </p:nvCxnSpPr>
        <p:spPr>
          <a:xfrm>
            <a:off x="2133600" y="3135313"/>
            <a:ext cx="304800" cy="158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352800" y="3538538"/>
            <a:ext cx="304800" cy="158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667000" y="4165600"/>
            <a:ext cx="304800" cy="158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505200" y="4529138"/>
            <a:ext cx="304800" cy="158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502150" y="4916488"/>
            <a:ext cx="304800" cy="158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54"/>
          <p:cNvGraphicFramePr>
            <a:graphicFrameLocks noGrp="1"/>
          </p:cNvGraphicFramePr>
          <p:nvPr>
            <p:ph/>
            <p:extLst>
              <p:ext uri="{D42A27DB-BD31-4B8C-83A1-F6EECF244321}">
                <p14:modId xmlns="" xmlns:p14="http://schemas.microsoft.com/office/powerpoint/2010/main" val="454349074"/>
              </p:ext>
            </p:extLst>
          </p:nvPr>
        </p:nvGraphicFramePr>
        <p:xfrm>
          <a:off x="-34925" y="14288"/>
          <a:ext cx="9178925" cy="6778882"/>
        </p:xfrm>
        <a:graphic>
          <a:graphicData uri="http://schemas.openxmlformats.org/drawingml/2006/table">
            <a:tbl>
              <a:tblPr/>
              <a:tblGrid>
                <a:gridCol w="416509"/>
                <a:gridCol w="994719"/>
                <a:gridCol w="258346"/>
                <a:gridCol w="6170580"/>
                <a:gridCol w="627213"/>
                <a:gridCol w="711558"/>
              </a:tblGrid>
              <a:tr h="383748">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NO</a:t>
                      </a:r>
                    </a:p>
                  </a:txBody>
                  <a:tcPr marT="45716" marB="4571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UNSUR YG DINILAI</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cs typeface="Arial" charset="0"/>
                      </a:endParaRP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URAIAN</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NILAI</a:t>
                      </a:r>
                    </a:p>
                  </a:txBody>
                  <a:tcPr marT="45716" marB="4571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5715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ANGKA</a:t>
                      </a:r>
                    </a:p>
                  </a:txBody>
                  <a:tcPr marT="45716" marB="45716"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SEBUTAN</a:t>
                      </a:r>
                    </a:p>
                  </a:txBody>
                  <a:tcPr marT="45716" marB="45716"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5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cs typeface="Arial" charset="0"/>
                        </a:rPr>
                        <a:t>1</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cs typeface="Arial" charset="0"/>
                        </a:rPr>
                        <a:t>2</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cs typeface="Arial" charset="0"/>
                        </a:rPr>
                        <a:t>3</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cs typeface="Arial" charset="0"/>
                        </a:rPr>
                        <a:t>4</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cs typeface="Arial" charset="0"/>
                        </a:rPr>
                        <a:t>5</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cs typeface="Arial" charset="0"/>
                        </a:rPr>
                        <a:t>6</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0322">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0" i="0" u="none" strike="noStrike" cap="none" normalizeH="0" baseline="0" smtClean="0">
                          <a:ln>
                            <a:noFill/>
                          </a:ln>
                          <a:solidFill>
                            <a:schemeClr val="tx1"/>
                          </a:solidFill>
                          <a:effectLst/>
                          <a:latin typeface="Arial" charset="0"/>
                          <a:cs typeface="Arial" charset="0"/>
                        </a:rPr>
                        <a:t>3</a:t>
                      </a: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000000"/>
                          </a:solidFill>
                          <a:effectLst/>
                          <a:latin typeface="Arial" charset="0"/>
                          <a:cs typeface="Times New Roman" pitchFamily="18" charset="0"/>
                        </a:rPr>
                        <a:t>Komitmen</a:t>
                      </a:r>
                      <a:r>
                        <a:rPr kumimoji="0" lang="id-ID" sz="1200" b="0" i="0" u="none" strike="noStrike" cap="none" normalizeH="0" baseline="0" dirty="0" smtClean="0">
                          <a:ln>
                            <a:noFill/>
                          </a:ln>
                          <a:solidFill>
                            <a:srgbClr val="000000"/>
                          </a:solidFill>
                          <a:effectLst/>
                          <a:latin typeface="Arial" charset="0"/>
                          <a:cs typeface="Arial" charset="0"/>
                        </a:rPr>
                        <a:t>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1</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Narrow" pitchFamily="34" charset="0"/>
                          <a:cs typeface="Times New Roman" pitchFamily="18" charset="0"/>
                        </a:rPr>
                        <a:t>Selalu</a:t>
                      </a:r>
                      <a:r>
                        <a:rPr kumimoji="0" lang="id-ID" sz="1200" b="1"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berusaha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sungguh-sungguh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menegakkan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ideologi</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negara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pancasila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UUD 1945, Negara </a:t>
                      </a:r>
                      <a:r>
                        <a:rPr kumimoji="0" lang="id-ID" sz="1200" b="0" i="0" u="none" strike="noStrike" cap="none" normalizeH="0" baseline="0" noProof="0" dirty="0" smtClean="0">
                          <a:ln>
                            <a:noFill/>
                          </a:ln>
                          <a:solidFill>
                            <a:srgbClr val="000000"/>
                          </a:solidFill>
                          <a:effectLst/>
                          <a:latin typeface="Arial Narrow" pitchFamily="34" charset="0"/>
                          <a:cs typeface="Times New Roman" pitchFamily="18" charset="0"/>
                        </a:rPr>
                        <a:t>Kesatuan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Republik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Indonesia (NKRI),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Bhineka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Tunggal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Ika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rencana-rencana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pemerintah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tujuan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untuk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dapat</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melaksanakan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tugasnya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secara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berdaya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berhasil</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serta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mengutamakan kepentingan kedinasan daripada kepentingan pribadi dan/atau golongan sesuai dengan tugas, fungsi, dan tanggungjawabnya sebagai unsur aparatur negara terhadap organisasi tempat dimana ia bekerja.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91 - 100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Sangat baik </a:t>
                      </a: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8610">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2</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Narrow" pitchFamily="34" charset="0"/>
                          <a:cs typeface="Times New Roman" pitchFamily="18" charset="0"/>
                        </a:rPr>
                        <a:t>Pada umumnya</a:t>
                      </a:r>
                      <a:r>
                        <a:rPr kumimoji="0" lang="en-US" sz="1200" b="1" i="0" u="none" strike="noStrike" cap="none" normalizeH="0" baseline="0" dirty="0" smtClean="0">
                          <a:ln>
                            <a:noFill/>
                          </a:ln>
                          <a:solidFill>
                            <a:srgbClr val="FF00FF"/>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berusaha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sungguh-sungguh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menegakkan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ideologi</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negara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pancasila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UUD 1945, Negara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Kesatuan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Republik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Indonesia (NKRI),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Bhineka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Tunggal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Ika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rencana-rencana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pemerintah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tujuan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untuk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dapat</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melaksanakan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tugasnya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secara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berdaya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berhasil</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serta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mengutamakan kepentingan kedinasan daripada kepentingan pribadi dan/atau golongan sesuai dengan tugas, fungsi, dan tanggungjawabnya sebagai unsur aparatur negara terhadap organisasi tempat dimana ia bekerja.</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Narrow" pitchFamily="34" charset="0"/>
                          <a:cs typeface="Arial" charset="0"/>
                        </a:rPr>
                        <a:t>76 - 90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Baik </a:t>
                      </a: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8610">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3</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Narrow" pitchFamily="34" charset="0"/>
                          <a:cs typeface="Times New Roman" pitchFamily="18" charset="0"/>
                        </a:rPr>
                        <a:t>Adakalanya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berusaha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sungguh-sungguh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menegakkan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ideologi</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negara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pancasila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UUD 1945, Negara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Kesatuan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Republik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Indonesia (NKRI),</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Bhineka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Tunggal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Ika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rencana-rencana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pemerintah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tujuan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untuk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dapat</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melaksanakan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tugasnya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secara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berdaya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berhasil</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serta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mengutamakan kepen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tingan kedinasan daripada kepentingan pribadidan/atau golongan sesuai dengan tugas, fungsi, dan tanggung</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jawabnya sebagai unsur aparatur negara terhadap organisasi tempat dimana ia bekerja.</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Narrow" pitchFamily="34" charset="0"/>
                          <a:cs typeface="Arial" charset="0"/>
                        </a:rPr>
                        <a:t>61 - 75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Cukup </a:t>
                      </a: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0322">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4</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Narrow" pitchFamily="34" charset="0"/>
                          <a:cs typeface="Times New Roman" pitchFamily="18" charset="0"/>
                        </a:rPr>
                        <a:t>Kurang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berusaha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sungguh-sungguh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menegakkan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ideologi</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negara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pancasila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UUD 1945, Negara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Kesatuan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Republik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Indonesia (NKRI),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rencana-rencana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pemerintah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tujuan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untuk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dapat</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melaksanakan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tugasnya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secara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berdaya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berhasil</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serta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mengutamakan kepentingan kedinasan dari</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pada kepentingan pribadidan/atau golongan sesuai dengan tugas, fungsi, dan tanggungjawabnya sebagai unsur aparatur negara terhadap organisasi tempat dimana ia bekerja.</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Narrow" pitchFamily="34" charset="0"/>
                          <a:cs typeface="Arial" charset="0"/>
                        </a:rPr>
                        <a:t>51 - 60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Kurang </a:t>
                      </a: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0322">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5</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Narrow" pitchFamily="34" charset="0"/>
                          <a:cs typeface="Times New Roman" pitchFamily="18" charset="0"/>
                        </a:rPr>
                        <a:t>Tidak</a:t>
                      </a:r>
                      <a:r>
                        <a:rPr kumimoji="0" lang="en-US" sz="1200" b="1" i="0" u="none" strike="noStrike" cap="none" normalizeH="0" baseline="0" dirty="0" smtClean="0">
                          <a:ln>
                            <a:noFill/>
                          </a:ln>
                          <a:solidFill>
                            <a:srgbClr val="FF00FF"/>
                          </a:solidFill>
                          <a:effectLst/>
                          <a:latin typeface="Arial Narrow" pitchFamily="34" charset="0"/>
                          <a:cs typeface="Times New Roman" pitchFamily="18" charset="0"/>
                        </a:rPr>
                        <a:t> </a:t>
                      </a:r>
                      <a:r>
                        <a:rPr kumimoji="0" lang="en-US" sz="1200" b="1" i="0" u="none" strike="noStrike" cap="none" normalizeH="0" baseline="0" dirty="0" err="1" smtClean="0">
                          <a:ln>
                            <a:noFill/>
                          </a:ln>
                          <a:solidFill>
                            <a:srgbClr val="FF00FF"/>
                          </a:solidFill>
                          <a:effectLst/>
                          <a:latin typeface="Arial Narrow" pitchFamily="34" charset="0"/>
                          <a:cs typeface="Times New Roman" pitchFamily="18" charset="0"/>
                        </a:rPr>
                        <a:t>pernah</a:t>
                      </a:r>
                      <a:r>
                        <a:rPr kumimoji="0" lang="en-US" sz="1200" b="1" i="0" u="none" strike="noStrike" cap="none" normalizeH="0" baseline="0" dirty="0" smtClean="0">
                          <a:ln>
                            <a:noFill/>
                          </a:ln>
                          <a:solidFill>
                            <a:srgbClr val="FF00FF"/>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berusaha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sungguh-sungguh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menegakkan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ideologi</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negara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pancasila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UUD 1945, Negara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Kesatuan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Republik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Indonesia (NKRI),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rencana-rencana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pemerintah</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dengan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tujuan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untuk</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dapat</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melaksanakan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tugasnya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secara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berdaya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dan</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berhasil</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guna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en-US" sz="1200" b="0" i="0" u="none" strike="noStrike" cap="none" normalizeH="0" baseline="0" dirty="0" err="1" smtClean="0">
                          <a:ln>
                            <a:noFill/>
                          </a:ln>
                          <a:solidFill>
                            <a:srgbClr val="000000"/>
                          </a:solidFill>
                          <a:effectLst/>
                          <a:latin typeface="Arial Narrow" pitchFamily="34" charset="0"/>
                          <a:cs typeface="Times New Roman" pitchFamily="18" charset="0"/>
                        </a:rPr>
                        <a:t>serta</a:t>
                      </a:r>
                      <a:r>
                        <a:rPr kumimoji="0" lang="en-US" sz="1200" b="0" i="0" u="none" strike="noStrike" cap="none" normalizeH="0" baseline="0" dirty="0" smtClean="0">
                          <a:ln>
                            <a:noFill/>
                          </a:ln>
                          <a:solidFill>
                            <a:srgbClr val="000000"/>
                          </a:solidFill>
                          <a:effectLst/>
                          <a:latin typeface="Arial Narrow" pitchFamily="34" charset="0"/>
                          <a:cs typeface="Times New Roman" pitchFamily="18" charset="0"/>
                        </a:rPr>
                        <a:t> </a:t>
                      </a:r>
                      <a:r>
                        <a:rPr kumimoji="0" lang="id-ID" sz="1200" b="0" i="0" u="none" strike="noStrike" cap="none" normalizeH="0" baseline="0" dirty="0" smtClean="0">
                          <a:ln>
                            <a:noFill/>
                          </a:ln>
                          <a:solidFill>
                            <a:srgbClr val="000000"/>
                          </a:solidFill>
                          <a:effectLst/>
                          <a:latin typeface="Arial Narrow" pitchFamily="34" charset="0"/>
                          <a:cs typeface="Times New Roman" pitchFamily="18" charset="0"/>
                        </a:rPr>
                        <a:t> mengutamakan kepentingan kedinasan daripada kepentingan pribadi dan/atau golongan sesuai dengan tugas, fungsi, dan tanggungjawabnya sebagai unsur aparatur negara terhadap organisasi tempat dimana ia bekerja.</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Narrow" pitchFamily="34" charset="0"/>
                          <a:cs typeface="Arial" charset="0"/>
                        </a:rPr>
                        <a:t>50 ke bawah </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Narrow" pitchFamily="34" charset="0"/>
                          <a:cs typeface="Arial" charset="0"/>
                        </a:rPr>
                        <a:t>Buruk </a:t>
                      </a: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56"/>
          <p:cNvGraphicFramePr>
            <a:graphicFrameLocks noGrp="1"/>
          </p:cNvGraphicFramePr>
          <p:nvPr>
            <p:ph/>
            <p:extLst>
              <p:ext uri="{D42A27DB-BD31-4B8C-83A1-F6EECF244321}">
                <p14:modId xmlns="" xmlns:p14="http://schemas.microsoft.com/office/powerpoint/2010/main" val="2498108540"/>
              </p:ext>
            </p:extLst>
          </p:nvPr>
        </p:nvGraphicFramePr>
        <p:xfrm>
          <a:off x="136525" y="188913"/>
          <a:ext cx="8972550" cy="6477000"/>
        </p:xfrm>
        <a:graphic>
          <a:graphicData uri="http://schemas.openxmlformats.org/drawingml/2006/table">
            <a:tbl>
              <a:tblPr/>
              <a:tblGrid>
                <a:gridCol w="366713"/>
                <a:gridCol w="974725"/>
                <a:gridCol w="274637"/>
                <a:gridCol w="5608638"/>
                <a:gridCol w="811212"/>
                <a:gridCol w="936625"/>
              </a:tblGrid>
              <a:tr h="287338">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NO</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UNSUR YG DINILAI</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charset="0"/>
                        <a:cs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URAIAN</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NILAI</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hMerge="1">
                  <a:txBody>
                    <a:bodyPr/>
                    <a:lstStyle/>
                    <a:p>
                      <a:endParaRPr lang="en-US"/>
                    </a:p>
                  </a:txBody>
                  <a:tcPr/>
                </a:tc>
              </a:tr>
              <a:tr h="30638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ANGKA</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SEBUTAN</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180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cs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787400">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0" i="0" u="none" strike="noStrike" cap="none" normalizeH="0" baseline="0" smtClean="0">
                          <a:ln>
                            <a:noFill/>
                          </a:ln>
                          <a:solidFill>
                            <a:schemeClr val="tx1"/>
                          </a:solidFill>
                          <a:effectLst/>
                          <a:latin typeface="Arial" charset="0"/>
                          <a:cs typeface="Arial" charset="0"/>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700" b="1" i="0" u="none" strike="noStrike" cap="none" normalizeH="0" baseline="0" dirty="0" smtClean="0">
                          <a:ln>
                            <a:noFill/>
                          </a:ln>
                          <a:solidFill>
                            <a:srgbClr val="000000"/>
                          </a:solidFill>
                          <a:effectLst/>
                          <a:latin typeface="Arial" charset="0"/>
                          <a:cs typeface="Times New Roman" pitchFamily="18" charset="0"/>
                        </a:rPr>
                        <a:t>Disiplin</a:t>
                      </a:r>
                      <a:r>
                        <a:rPr kumimoji="0" lang="id-ID" sz="1700" b="0" i="0" u="none" strike="noStrike" cap="none" normalizeH="0" baseline="0" dirty="0" smtClean="0">
                          <a:ln>
                            <a:noFill/>
                          </a:ln>
                          <a:solidFill>
                            <a:srgbClr val="000000"/>
                          </a:solidFill>
                          <a:effectLst/>
                          <a:latin typeface="Arial" charset="0"/>
                          <a:cs typeface="Arial"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rgbClr val="FFEFD1"/>
                        </a:gs>
                        <a:gs pos="64999">
                          <a:srgbClr val="F0EBD5"/>
                        </a:gs>
                        <a:gs pos="100000">
                          <a:srgbClr val="D1C39F"/>
                        </a:gs>
                      </a:gsLst>
                      <a:lin ang="13500000" scaled="0"/>
                      <a:tileRect/>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Selalu </a:t>
                      </a:r>
                      <a:r>
                        <a:rPr kumimoji="0" lang="id-ID" sz="1200" b="0" i="0" u="none" strike="noStrike" cap="none" normalizeH="0" baseline="0" dirty="0" smtClean="0">
                          <a:ln>
                            <a:noFill/>
                          </a:ln>
                          <a:solidFill>
                            <a:schemeClr val="tx1"/>
                          </a:solidFill>
                          <a:effectLst/>
                          <a:latin typeface="Arial" charset="0"/>
                          <a:cs typeface="Times New Roman" pitchFamily="18" charset="0"/>
                        </a:rPr>
                        <a:t>mentaati </a:t>
                      </a:r>
                      <a:r>
                        <a:rPr kumimoji="0" lang="id-ID" sz="1200" b="0" i="0" u="none" strike="noStrike" cap="none" normalizeH="0" baseline="0" dirty="0" smtClean="0">
                          <a:ln>
                            <a:noFill/>
                          </a:ln>
                          <a:solidFill>
                            <a:srgbClr val="000000"/>
                          </a:solidFill>
                          <a:effectLst/>
                          <a:latin typeface="Arial" charset="0"/>
                          <a:cs typeface="Times New Roman" pitchFamily="18" charset="0"/>
                        </a:rPr>
                        <a:t>peraturan perundang-undangan dan/atau peraturan kedinasan yang berlaku dengan rasa tanggung jawab dan  selalu mentaati ketentuan jam kerja serta mampu menyimpan dan/atau memelihara barang-barang milik negara yang dipercayakan kepadanya dengan sebaik-baiknya.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91 - 100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Sangat baik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809625">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Pada umumnya </a:t>
                      </a:r>
                      <a:r>
                        <a:rPr kumimoji="0" lang="id-ID" sz="1200" b="0" i="0" u="none" strike="noStrike" cap="none" normalizeH="0" baseline="0" dirty="0" smtClean="0">
                          <a:ln>
                            <a:noFill/>
                          </a:ln>
                          <a:solidFill>
                            <a:schemeClr val="tx1"/>
                          </a:solidFill>
                          <a:effectLst/>
                          <a:latin typeface="Arial" charset="0"/>
                          <a:cs typeface="Times New Roman" pitchFamily="18" charset="0"/>
                        </a:rPr>
                        <a:t>mentaati </a:t>
                      </a:r>
                      <a:r>
                        <a:rPr kumimoji="0" lang="id-ID" sz="1200" b="0" i="0" u="none" strike="noStrike" cap="none" normalizeH="0" baseline="0" dirty="0" smtClean="0">
                          <a:ln>
                            <a:noFill/>
                          </a:ln>
                          <a:solidFill>
                            <a:srgbClr val="000000"/>
                          </a:solidFill>
                          <a:effectLst/>
                          <a:latin typeface="Arial" charset="0"/>
                          <a:cs typeface="Times New Roman" pitchFamily="18" charset="0"/>
                        </a:rPr>
                        <a:t>peraturan perundang-undangan dan/atau peraturan kedinasan yang berlaku dengan rasa tanggung jawab, mentaati ketentuan jam kerja serta mampu menyimpan dan/atau memelihara barang-barang milik negara yang dipercayakan kepadanya dengan baik.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76 - 90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Baik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276350">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Adakalanya</a:t>
                      </a:r>
                      <a:r>
                        <a:rPr kumimoji="0" lang="en-US" sz="1200" b="1" i="0" u="none" strike="noStrike" cap="none" normalizeH="0" baseline="0" dirty="0" smtClean="0">
                          <a:ln>
                            <a:noFill/>
                          </a:ln>
                          <a:solidFill>
                            <a:srgbClr val="FF00FF"/>
                          </a:solidFill>
                          <a:effectLst/>
                          <a:latin typeface="Arial" charset="0"/>
                          <a:cs typeface="Times New Roman" pitchFamily="18" charset="0"/>
                        </a:rPr>
                        <a:t> </a:t>
                      </a:r>
                      <a:r>
                        <a:rPr kumimoji="0" lang="id-ID" sz="1200" b="0" i="0" u="none" strike="noStrike" cap="none" normalizeH="0" baseline="0" dirty="0" smtClean="0">
                          <a:ln>
                            <a:noFill/>
                          </a:ln>
                          <a:solidFill>
                            <a:schemeClr val="tx1"/>
                          </a:solidFill>
                          <a:effectLst/>
                          <a:latin typeface="Arial" charset="0"/>
                          <a:cs typeface="Times New Roman" pitchFamily="18" charset="0"/>
                        </a:rPr>
                        <a:t>mentaati </a:t>
                      </a:r>
                      <a:r>
                        <a:rPr kumimoji="0" lang="id-ID" sz="1200" b="0" i="0" u="none" strike="noStrike" cap="none" normalizeH="0" baseline="0" dirty="0" smtClean="0">
                          <a:ln>
                            <a:noFill/>
                          </a:ln>
                          <a:solidFill>
                            <a:srgbClr val="000000"/>
                          </a:solidFill>
                          <a:effectLst/>
                          <a:latin typeface="Arial" charset="0"/>
                          <a:cs typeface="Times New Roman" pitchFamily="18" charset="0"/>
                        </a:rPr>
                        <a:t>peraturan perundang-undangan dan/atau peraturan kedinasan yang berlaku dengan rasa cukup tanggung jawab, mentaati ketentuan jam kerja serta cukup mampu menyimpan dan/atau memelihara barang-barang milik negara yang dipercayakan kepadanya dengan cukup baik, serta tidak masuk atau terlambat masuk kerja dan lebih cepat pulang dari ketentuan jam kerja tanpa alasan yang sah </a:t>
                      </a:r>
                      <a:r>
                        <a:rPr kumimoji="0" lang="en-US" sz="1200" b="0" i="0" u="none" strike="noStrike" cap="none" normalizeH="0" baseline="0" dirty="0" err="1" smtClean="0">
                          <a:ln>
                            <a:noFill/>
                          </a:ln>
                          <a:solidFill>
                            <a:srgbClr val="000000"/>
                          </a:solidFill>
                          <a:effectLst/>
                          <a:latin typeface="Arial" charset="0"/>
                          <a:cs typeface="Times New Roman" pitchFamily="18" charset="0"/>
                        </a:rPr>
                        <a:t>selama</a:t>
                      </a:r>
                      <a:r>
                        <a:rPr kumimoji="0" lang="en-US" sz="1200" b="0" i="0" u="none" strike="noStrike" cap="none" normalizeH="0" baseline="0" dirty="0" smtClean="0">
                          <a:ln>
                            <a:noFill/>
                          </a:ln>
                          <a:solidFill>
                            <a:srgbClr val="000000"/>
                          </a:solidFill>
                          <a:effectLst/>
                          <a:latin typeface="Arial" charset="0"/>
                          <a:cs typeface="Times New Roman" pitchFamily="18" charset="0"/>
                        </a:rPr>
                        <a:t> 5 (lima) </a:t>
                      </a:r>
                      <a:r>
                        <a:rPr kumimoji="0" lang="en-US" sz="1200" b="0" i="0" u="none" strike="noStrike" cap="none" normalizeH="0" baseline="0" dirty="0" err="1" smtClean="0">
                          <a:ln>
                            <a:noFill/>
                          </a:ln>
                          <a:solidFill>
                            <a:srgbClr val="000000"/>
                          </a:solidFill>
                          <a:effectLst/>
                          <a:latin typeface="Arial" charset="0"/>
                          <a:cs typeface="Times New Roman" pitchFamily="18" charset="0"/>
                        </a:rPr>
                        <a:t>sampai</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dengan</a:t>
                      </a:r>
                      <a:r>
                        <a:rPr kumimoji="0" lang="en-US" sz="1200" b="0" i="0" u="none" strike="noStrike" cap="none" normalizeH="0" baseline="0" dirty="0" smtClean="0">
                          <a:ln>
                            <a:noFill/>
                          </a:ln>
                          <a:solidFill>
                            <a:srgbClr val="000000"/>
                          </a:solidFill>
                          <a:effectLst/>
                          <a:latin typeface="Arial" charset="0"/>
                          <a:cs typeface="Times New Roman" pitchFamily="18" charset="0"/>
                        </a:rPr>
                        <a:t> 15 (lima </a:t>
                      </a:r>
                      <a:r>
                        <a:rPr kumimoji="0" lang="en-US" sz="1200" b="0" i="0" u="none" strike="noStrike" cap="none" normalizeH="0" baseline="0" dirty="0" err="1" smtClean="0">
                          <a:ln>
                            <a:noFill/>
                          </a:ln>
                          <a:solidFill>
                            <a:srgbClr val="000000"/>
                          </a:solidFill>
                          <a:effectLst/>
                          <a:latin typeface="Arial" charset="0"/>
                          <a:cs typeface="Times New Roman" pitchFamily="18" charset="0"/>
                        </a:rPr>
                        <a:t>belas</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hari</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kerja</a:t>
                      </a:r>
                      <a:r>
                        <a:rPr kumimoji="0" lang="en-US" sz="1200" b="0" i="0" u="none" strike="noStrike" cap="none" normalizeH="0" baseline="0" dirty="0" smtClean="0">
                          <a:ln>
                            <a:noFill/>
                          </a:ln>
                          <a:solidFill>
                            <a:srgbClr val="000000"/>
                          </a:solidFill>
                          <a:effectLst/>
                          <a:latin typeface="Arial" charset="0"/>
                          <a:cs typeface="Times New Roman" pitchFamily="18" charset="0"/>
                        </a:rPr>
                        <a:t>.</a:t>
                      </a:r>
                      <a:endParaRPr kumimoji="0" lang="id-ID" sz="1200" b="0" i="0" u="none" strike="noStrike" cap="none" normalizeH="0" baseline="0" dirty="0" smtClean="0">
                        <a:ln>
                          <a:noFill/>
                        </a:ln>
                        <a:solidFill>
                          <a:srgbClr val="000000"/>
                        </a:solidFill>
                        <a:effectLst/>
                        <a:latin typeface="Arial"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61 - 75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Cukup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277938">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Kurang </a:t>
                      </a:r>
                      <a:r>
                        <a:rPr kumimoji="0" lang="id-ID" sz="1200" b="0" i="0" u="none" strike="noStrike" cap="none" normalizeH="0" baseline="0" dirty="0" smtClean="0">
                          <a:ln>
                            <a:noFill/>
                          </a:ln>
                          <a:solidFill>
                            <a:schemeClr val="tx1"/>
                          </a:solidFill>
                          <a:effectLst/>
                          <a:latin typeface="Arial" charset="0"/>
                          <a:cs typeface="Times New Roman" pitchFamily="18" charset="0"/>
                        </a:rPr>
                        <a:t>mentaati </a:t>
                      </a:r>
                      <a:r>
                        <a:rPr kumimoji="0" lang="id-ID" sz="1200" b="0" i="0" u="none" strike="noStrike" cap="none" normalizeH="0" baseline="0" dirty="0" smtClean="0">
                          <a:ln>
                            <a:noFill/>
                          </a:ln>
                          <a:solidFill>
                            <a:srgbClr val="000000"/>
                          </a:solidFill>
                          <a:effectLst/>
                          <a:latin typeface="Arial" charset="0"/>
                          <a:cs typeface="Times New Roman" pitchFamily="18" charset="0"/>
                        </a:rPr>
                        <a:t>peraturan perundang-undangan dan/atau peraturan kedinasan yang berlaku dengan rasa kurang tanggung jawab, mentaati ketentuan jam kerja serta kurang mampu menyimpan dan/atau memelihara barang-barang milik negara yang dipercayakan kepadanya dengan kurang baik, serta tidak masuk atau terlambat masuk kerja dan lebih cepat pulang dari ketentuan jam kerja tanpa alasan yang sah </a:t>
                      </a:r>
                      <a:r>
                        <a:rPr kumimoji="0" lang="en-US" sz="1200" b="0" i="0" u="none" strike="noStrike" cap="none" normalizeH="0" baseline="0" dirty="0" err="1" smtClean="0">
                          <a:ln>
                            <a:noFill/>
                          </a:ln>
                          <a:solidFill>
                            <a:srgbClr val="000000"/>
                          </a:solidFill>
                          <a:effectLst/>
                          <a:latin typeface="Arial" charset="0"/>
                          <a:cs typeface="Times New Roman" pitchFamily="18" charset="0"/>
                        </a:rPr>
                        <a:t>selama</a:t>
                      </a:r>
                      <a:r>
                        <a:rPr kumimoji="0" lang="en-US" sz="1200" b="0" i="0" u="none" strike="noStrike" cap="none" normalizeH="0" baseline="0" dirty="0" smtClean="0">
                          <a:ln>
                            <a:noFill/>
                          </a:ln>
                          <a:solidFill>
                            <a:srgbClr val="000000"/>
                          </a:solidFill>
                          <a:effectLst/>
                          <a:latin typeface="Arial" charset="0"/>
                          <a:cs typeface="Times New Roman" pitchFamily="18" charset="0"/>
                        </a:rPr>
                        <a:t> 16 (</a:t>
                      </a:r>
                      <a:r>
                        <a:rPr kumimoji="0" lang="en-US" sz="1200" b="0" i="0" u="none" strike="noStrike" cap="none" normalizeH="0" baseline="0" dirty="0" err="1" smtClean="0">
                          <a:ln>
                            <a:noFill/>
                          </a:ln>
                          <a:solidFill>
                            <a:srgbClr val="000000"/>
                          </a:solidFill>
                          <a:effectLst/>
                          <a:latin typeface="Arial" charset="0"/>
                          <a:cs typeface="Times New Roman" pitchFamily="18" charset="0"/>
                        </a:rPr>
                        <a:t>enam</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belas</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sampai</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dengan</a:t>
                      </a:r>
                      <a:r>
                        <a:rPr kumimoji="0" lang="en-US" sz="1200" b="0" i="0" u="none" strike="noStrike" cap="none" normalizeH="0" baseline="0" dirty="0" smtClean="0">
                          <a:ln>
                            <a:noFill/>
                          </a:ln>
                          <a:solidFill>
                            <a:srgbClr val="000000"/>
                          </a:solidFill>
                          <a:effectLst/>
                          <a:latin typeface="Arial" charset="0"/>
                          <a:cs typeface="Times New Roman" pitchFamily="18" charset="0"/>
                        </a:rPr>
                        <a:t> 30 (</a:t>
                      </a:r>
                      <a:r>
                        <a:rPr kumimoji="0" lang="en-US" sz="1200" b="0" i="0" u="none" strike="noStrike" cap="none" normalizeH="0" baseline="0" dirty="0" err="1" smtClean="0">
                          <a:ln>
                            <a:noFill/>
                          </a:ln>
                          <a:solidFill>
                            <a:srgbClr val="000000"/>
                          </a:solidFill>
                          <a:effectLst/>
                          <a:latin typeface="Arial" charset="0"/>
                          <a:cs typeface="Times New Roman" pitchFamily="18" charset="0"/>
                        </a:rPr>
                        <a:t>tiga</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puluh</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hari</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kerja</a:t>
                      </a:r>
                      <a:r>
                        <a:rPr kumimoji="0" lang="en-US" sz="1200" b="0" i="0" u="none" strike="noStrike" cap="none" normalizeH="0" baseline="0" dirty="0" smtClean="0">
                          <a:ln>
                            <a:noFill/>
                          </a:ln>
                          <a:solidFill>
                            <a:srgbClr val="000000"/>
                          </a:solidFill>
                          <a:effectLst/>
                          <a:latin typeface="Arial" charset="0"/>
                          <a:cs typeface="Times New Roman" pitchFamily="18" charset="0"/>
                        </a:rPr>
                        <a:t>.</a:t>
                      </a:r>
                      <a:endParaRPr kumimoji="0" lang="id-ID" sz="1200" b="0" i="0" u="none" strike="noStrike" cap="none" normalizeH="0" baseline="0" dirty="0" smtClean="0">
                        <a:ln>
                          <a:noFill/>
                        </a:ln>
                        <a:solidFill>
                          <a:srgbClr val="000000"/>
                        </a:solidFill>
                        <a:effectLst/>
                        <a:latin typeface="Arial"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51 - 60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Kurang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108075">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smtClean="0">
                          <a:ln>
                            <a:noFill/>
                          </a:ln>
                          <a:solidFill>
                            <a:schemeClr val="tx1"/>
                          </a:solidFill>
                          <a:effectLst/>
                          <a:latin typeface="Arial" charset="0"/>
                          <a:cs typeface="Arial"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Tidak </a:t>
                      </a:r>
                      <a:r>
                        <a:rPr kumimoji="0" lang="en-US" sz="1200" b="1" i="0" u="none" strike="noStrike" cap="none" normalizeH="0" baseline="0" dirty="0" err="1" smtClean="0">
                          <a:ln>
                            <a:noFill/>
                          </a:ln>
                          <a:solidFill>
                            <a:srgbClr val="FF00FF"/>
                          </a:solidFill>
                          <a:effectLst/>
                          <a:latin typeface="Arial" charset="0"/>
                          <a:cs typeface="Times New Roman" pitchFamily="18" charset="0"/>
                        </a:rPr>
                        <a:t>pernah</a:t>
                      </a:r>
                      <a:r>
                        <a:rPr kumimoji="0" lang="en-US" sz="1200" b="1" i="0" u="none" strike="noStrike" cap="none" normalizeH="0" baseline="0" dirty="0" smtClean="0">
                          <a:ln>
                            <a:noFill/>
                          </a:ln>
                          <a:solidFill>
                            <a:srgbClr val="FF00FF"/>
                          </a:solidFill>
                          <a:effectLst/>
                          <a:latin typeface="Arial" charset="0"/>
                          <a:cs typeface="Times New Roman" pitchFamily="18" charset="0"/>
                        </a:rPr>
                        <a:t> </a:t>
                      </a:r>
                      <a:r>
                        <a:rPr kumimoji="0" lang="id-ID" sz="1200" b="0" i="0" u="none" strike="noStrike" cap="none" normalizeH="0" baseline="0" dirty="0" smtClean="0">
                          <a:ln>
                            <a:noFill/>
                          </a:ln>
                          <a:solidFill>
                            <a:srgbClr val="000000"/>
                          </a:solidFill>
                          <a:effectLst/>
                          <a:latin typeface="Arial" charset="0"/>
                          <a:cs typeface="Times New Roman" pitchFamily="18" charset="0"/>
                        </a:rPr>
                        <a:t>mentaati peraturan perundang-undangan dan/atau peraturan kedinasan yang berlaku dengan rasa tidak tanggung jawab, mentaati ketentuan jam kerja serta tidak mampu menyimpan dan/atau memelihara barang-barang milik negara yang dipercayakan kepadanya dengan kurang baik, serta tidak masuk atau terlambat masuk kerja dan lebih cepat pulang dari ketentuan jam kerja tanpa alasan yang sah lebih dari </a:t>
                      </a:r>
                      <a:r>
                        <a:rPr kumimoji="0" lang="en-US" sz="1200" b="0" i="0" u="none" strike="noStrike" cap="none" normalizeH="0" baseline="0" dirty="0" smtClean="0">
                          <a:ln>
                            <a:noFill/>
                          </a:ln>
                          <a:solidFill>
                            <a:srgbClr val="000000"/>
                          </a:solidFill>
                          <a:effectLst/>
                          <a:latin typeface="Arial" charset="0"/>
                          <a:cs typeface="Times New Roman" pitchFamily="18" charset="0"/>
                        </a:rPr>
                        <a:t>31 (</a:t>
                      </a:r>
                      <a:r>
                        <a:rPr kumimoji="0" lang="en-US" sz="1200" b="0" i="0" u="none" strike="noStrike" cap="none" normalizeH="0" baseline="0" dirty="0" err="1" smtClean="0">
                          <a:ln>
                            <a:noFill/>
                          </a:ln>
                          <a:solidFill>
                            <a:srgbClr val="000000"/>
                          </a:solidFill>
                          <a:effectLst/>
                          <a:latin typeface="Arial" charset="0"/>
                          <a:cs typeface="Times New Roman" pitchFamily="18" charset="0"/>
                        </a:rPr>
                        <a:t>tiga</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puluh</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satu</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hari</a:t>
                      </a:r>
                      <a:r>
                        <a:rPr kumimoji="0" lang="en-US" sz="1200" b="0" i="0" u="none" strike="noStrike" cap="none" normalizeH="0" baseline="0" dirty="0" smtClean="0">
                          <a:ln>
                            <a:noFill/>
                          </a:ln>
                          <a:solidFill>
                            <a:srgbClr val="000000"/>
                          </a:solidFill>
                          <a:effectLst/>
                          <a:latin typeface="Arial" charset="0"/>
                          <a:cs typeface="Times New Roman" pitchFamily="18" charset="0"/>
                        </a:rPr>
                        <a:t> </a:t>
                      </a:r>
                      <a:r>
                        <a:rPr kumimoji="0" lang="en-US" sz="1200" b="0" i="0" u="none" strike="noStrike" cap="none" normalizeH="0" baseline="0" dirty="0" err="1" smtClean="0">
                          <a:ln>
                            <a:noFill/>
                          </a:ln>
                          <a:solidFill>
                            <a:srgbClr val="000000"/>
                          </a:solidFill>
                          <a:effectLst/>
                          <a:latin typeface="Arial" charset="0"/>
                          <a:cs typeface="Times New Roman" pitchFamily="18" charset="0"/>
                        </a:rPr>
                        <a:t>kerja</a:t>
                      </a:r>
                      <a:r>
                        <a:rPr kumimoji="0" lang="en-US" sz="1200" b="0" i="0" u="none" strike="noStrike" cap="none" normalizeH="0" baseline="0" dirty="0" smtClean="0">
                          <a:ln>
                            <a:noFill/>
                          </a:ln>
                          <a:solidFill>
                            <a:srgbClr val="000000"/>
                          </a:solidFill>
                          <a:effectLst/>
                          <a:latin typeface="Arial" charset="0"/>
                          <a:cs typeface="Times New Roman" pitchFamily="18" charset="0"/>
                        </a:rPr>
                        <a:t>.</a:t>
                      </a:r>
                      <a:endParaRPr kumimoji="0" lang="id-ID" sz="1200" b="0" i="0" u="none" strike="noStrike" cap="none" normalizeH="0" baseline="0" dirty="0" smtClean="0">
                        <a:ln>
                          <a:noFill/>
                        </a:ln>
                        <a:solidFill>
                          <a:srgbClr val="000000"/>
                        </a:solidFill>
                        <a:effectLst/>
                        <a:latin typeface="Arial"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50 ke bawah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dirty="0" smtClean="0">
                          <a:ln>
                            <a:noFill/>
                          </a:ln>
                          <a:solidFill>
                            <a:schemeClr val="tx1"/>
                          </a:solidFill>
                          <a:effectLst/>
                          <a:latin typeface="Arial" charset="0"/>
                          <a:cs typeface="Arial" charset="0"/>
                        </a:rPr>
                        <a:t>Buruk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60"/>
          <p:cNvGraphicFramePr>
            <a:graphicFrameLocks noGrp="1"/>
          </p:cNvGraphicFramePr>
          <p:nvPr>
            <p:ph/>
            <p:extLst>
              <p:ext uri="{D42A27DB-BD31-4B8C-83A1-F6EECF244321}">
                <p14:modId xmlns="" xmlns:p14="http://schemas.microsoft.com/office/powerpoint/2010/main" val="3842470006"/>
              </p:ext>
            </p:extLst>
          </p:nvPr>
        </p:nvGraphicFramePr>
        <p:xfrm>
          <a:off x="0" y="-38100"/>
          <a:ext cx="9067800" cy="6896100"/>
        </p:xfrm>
        <a:graphic>
          <a:graphicData uri="http://schemas.openxmlformats.org/drawingml/2006/table">
            <a:tbl>
              <a:tblPr/>
              <a:tblGrid>
                <a:gridCol w="458788"/>
                <a:gridCol w="1200150"/>
                <a:gridCol w="304800"/>
                <a:gridCol w="5227637"/>
                <a:gridCol w="863600"/>
                <a:gridCol w="1012825"/>
              </a:tblGrid>
              <a:tr h="354029">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NO</a:t>
                      </a:r>
                    </a:p>
                  </a:txBody>
                  <a:tcPr marT="45722" marB="45722"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UNSUR YG DINILAI</a:t>
                      </a:r>
                    </a:p>
                  </a:txBody>
                  <a:tcPr marT="45722" marB="4572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charset="0"/>
                        <a:cs typeface="Arial" charset="0"/>
                      </a:endParaRPr>
                    </a:p>
                  </a:txBody>
                  <a:tcPr marT="45722" marB="4572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URAIAN</a:t>
                      </a:r>
                    </a:p>
                  </a:txBody>
                  <a:tcPr marT="45722" marB="4572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NILAI</a:t>
                      </a:r>
                    </a:p>
                  </a:txBody>
                  <a:tcPr marT="45722" marB="4572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7433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ANGKA</a:t>
                      </a:r>
                    </a:p>
                  </a:txBody>
                  <a:tcPr marT="45722" marB="4572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SEBUTAN</a:t>
                      </a:r>
                    </a:p>
                  </a:txBody>
                  <a:tcPr marT="45722" marB="45722"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909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1</a:t>
                      </a: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2</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cs typeface="Arial" charset="0"/>
                        </a:rPr>
                        <a:t>3</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4</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5</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6</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93">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500" b="0" i="0" u="none" strike="noStrike" cap="none" normalizeH="0" baseline="0" dirty="0" smtClean="0">
                          <a:ln>
                            <a:noFill/>
                          </a:ln>
                          <a:solidFill>
                            <a:schemeClr val="tx1"/>
                          </a:solidFill>
                          <a:effectLst/>
                          <a:latin typeface="Arial" charset="0"/>
                          <a:cs typeface="Arial" charset="0"/>
                        </a:rPr>
                        <a:t>5</a:t>
                      </a:r>
                    </a:p>
                  </a:txBody>
                  <a:tcPr marT="45722" marB="4572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500" b="1" i="0" u="none" strike="noStrike" cap="none" normalizeH="0" baseline="0" smtClean="0">
                          <a:ln>
                            <a:noFill/>
                          </a:ln>
                          <a:solidFill>
                            <a:srgbClr val="000000"/>
                          </a:solidFill>
                          <a:effectLst/>
                          <a:latin typeface="Arial" charset="0"/>
                          <a:cs typeface="Times New Roman" pitchFamily="18" charset="0"/>
                        </a:rPr>
                        <a:t>Kerjasama</a:t>
                      </a:r>
                      <a:r>
                        <a:rPr kumimoji="0" lang="id-ID" sz="1500" b="0" i="0" u="none" strike="noStrike" cap="none" normalizeH="0" baseline="0" smtClean="0">
                          <a:ln>
                            <a:noFill/>
                          </a:ln>
                          <a:solidFill>
                            <a:srgbClr val="000000"/>
                          </a:solidFill>
                          <a:effectLst/>
                          <a:latin typeface="Arial" charset="0"/>
                          <a:cs typeface="Arial" charset="0"/>
                        </a:rPr>
                        <a:t>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1</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Selalu</a:t>
                      </a:r>
                      <a:r>
                        <a:rPr kumimoji="0" lang="id-ID" sz="1400" b="0" i="0" u="none" strike="noStrike" cap="none" normalizeH="0" baseline="0" dirty="0" smtClean="0">
                          <a:ln>
                            <a:noFill/>
                          </a:ln>
                          <a:solidFill>
                            <a:srgbClr val="000000"/>
                          </a:solidFill>
                          <a:effectLst/>
                          <a:latin typeface="Arial" charset="0"/>
                          <a:cs typeface="Times New Roman" pitchFamily="18" charset="0"/>
                        </a:rPr>
                        <a:t> mampu </a:t>
                      </a:r>
                      <a:r>
                        <a:rPr kumimoji="0" lang="id-ID" sz="1400" b="0" i="0" u="none" strike="noStrike" cap="none" normalizeH="0" baseline="0" dirty="0" err="1" smtClean="0">
                          <a:ln>
                            <a:noFill/>
                          </a:ln>
                          <a:solidFill>
                            <a:srgbClr val="000000"/>
                          </a:solidFill>
                          <a:effectLst/>
                          <a:latin typeface="Arial" charset="0"/>
                          <a:cs typeface="Times New Roman" pitchFamily="18" charset="0"/>
                        </a:rPr>
                        <a:t>bekerjasama</a:t>
                      </a:r>
                      <a:r>
                        <a:rPr kumimoji="0" lang="id-ID" sz="1400" b="0" i="0" u="none" strike="noStrike" cap="none" normalizeH="0" baseline="0" dirty="0" smtClean="0">
                          <a:ln>
                            <a:noFill/>
                          </a:ln>
                          <a:solidFill>
                            <a:srgbClr val="000000"/>
                          </a:solidFill>
                          <a:effectLst/>
                          <a:latin typeface="Arial" charset="0"/>
                          <a:cs typeface="Times New Roman" pitchFamily="18" charset="0"/>
                        </a:rPr>
                        <a:t> dengan rekan kerja, atasan, bawahan baik di dalam maupun di luar organisasi serta menghargai dan menerima pendapat orang lain, bersedia menerima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yang diambil secara sah yang telah menjadi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bersama.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91 - 100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Sangat baik </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93">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2</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Pada umumnya  </a:t>
                      </a:r>
                      <a:r>
                        <a:rPr kumimoji="0" lang="id-ID" sz="1400" b="0" i="0" u="none" strike="noStrike" cap="none" normalizeH="0" baseline="0" dirty="0" smtClean="0">
                          <a:ln>
                            <a:noFill/>
                          </a:ln>
                          <a:solidFill>
                            <a:srgbClr val="000000"/>
                          </a:solidFill>
                          <a:effectLst/>
                          <a:latin typeface="Arial" charset="0"/>
                          <a:cs typeface="Times New Roman" pitchFamily="18" charset="0"/>
                        </a:rPr>
                        <a:t>mampu </a:t>
                      </a:r>
                      <a:r>
                        <a:rPr kumimoji="0" lang="id-ID" sz="1400" b="0" i="0" u="none" strike="noStrike" cap="none" normalizeH="0" baseline="0" dirty="0" err="1" smtClean="0">
                          <a:ln>
                            <a:noFill/>
                          </a:ln>
                          <a:solidFill>
                            <a:srgbClr val="000000"/>
                          </a:solidFill>
                          <a:effectLst/>
                          <a:latin typeface="Arial" charset="0"/>
                          <a:cs typeface="Times New Roman" pitchFamily="18" charset="0"/>
                        </a:rPr>
                        <a:t>bekerjasama</a:t>
                      </a:r>
                      <a:r>
                        <a:rPr kumimoji="0" lang="id-ID" sz="1400" b="0" i="0" u="none" strike="noStrike" cap="none" normalizeH="0" baseline="0" dirty="0" smtClean="0">
                          <a:ln>
                            <a:noFill/>
                          </a:ln>
                          <a:solidFill>
                            <a:srgbClr val="000000"/>
                          </a:solidFill>
                          <a:effectLst/>
                          <a:latin typeface="Arial" charset="0"/>
                          <a:cs typeface="Times New Roman" pitchFamily="18" charset="0"/>
                        </a:rPr>
                        <a:t> dengan rekan kerja, atasan, bawahan baik di dalam maupun di luar organisasi serta menghargai dan menerima pendapat orang lain, bersedia menerima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yang diambil secara sah yang telah menjadi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bersama.</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76 - 90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Baik </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19273">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3</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Adakalanya</a:t>
                      </a:r>
                      <a:r>
                        <a:rPr kumimoji="0" lang="id-ID" sz="1400" b="0" i="0" u="none" strike="noStrike" cap="none" normalizeH="0" baseline="0" dirty="0" smtClean="0">
                          <a:ln>
                            <a:noFill/>
                          </a:ln>
                          <a:solidFill>
                            <a:srgbClr val="000000"/>
                          </a:solidFill>
                          <a:effectLst/>
                          <a:latin typeface="Arial" charset="0"/>
                          <a:cs typeface="Times New Roman" pitchFamily="18" charset="0"/>
                        </a:rPr>
                        <a:t> mampu </a:t>
                      </a:r>
                      <a:r>
                        <a:rPr kumimoji="0" lang="id-ID" sz="1400" b="0" i="0" u="none" strike="noStrike" cap="none" normalizeH="0" baseline="0" dirty="0" err="1" smtClean="0">
                          <a:ln>
                            <a:noFill/>
                          </a:ln>
                          <a:solidFill>
                            <a:srgbClr val="000000"/>
                          </a:solidFill>
                          <a:effectLst/>
                          <a:latin typeface="Arial" charset="0"/>
                          <a:cs typeface="Times New Roman" pitchFamily="18" charset="0"/>
                        </a:rPr>
                        <a:t>bekerja-sama</a:t>
                      </a:r>
                      <a:r>
                        <a:rPr kumimoji="0" lang="id-ID" sz="1400" b="0" i="0" u="none" strike="noStrike" cap="none" normalizeH="0" baseline="0" dirty="0" smtClean="0">
                          <a:ln>
                            <a:noFill/>
                          </a:ln>
                          <a:solidFill>
                            <a:srgbClr val="000000"/>
                          </a:solidFill>
                          <a:effectLst/>
                          <a:latin typeface="Arial" charset="0"/>
                          <a:cs typeface="Times New Roman" pitchFamily="18" charset="0"/>
                        </a:rPr>
                        <a:t> dengan rekan kerja, atasan, bawahan baik </a:t>
                      </a:r>
                      <a:r>
                        <a:rPr kumimoji="0" lang="id-ID" sz="1400" b="0" i="0" u="none" strike="noStrike" cap="none" normalizeH="0" baseline="0" dirty="0" err="1" smtClean="0">
                          <a:ln>
                            <a:noFill/>
                          </a:ln>
                          <a:solidFill>
                            <a:srgbClr val="000000"/>
                          </a:solidFill>
                          <a:effectLst/>
                          <a:latin typeface="Arial" charset="0"/>
                          <a:cs typeface="Times New Roman" pitchFamily="18" charset="0"/>
                        </a:rPr>
                        <a:t>didalam</a:t>
                      </a:r>
                      <a:r>
                        <a:rPr kumimoji="0" lang="id-ID" sz="1400" b="0" i="0" u="none" strike="noStrike" cap="none" normalizeH="0" baseline="0" dirty="0" smtClean="0">
                          <a:ln>
                            <a:noFill/>
                          </a:ln>
                          <a:solidFill>
                            <a:srgbClr val="000000"/>
                          </a:solidFill>
                          <a:effectLst/>
                          <a:latin typeface="Arial" charset="0"/>
                          <a:cs typeface="Times New Roman" pitchFamily="18" charset="0"/>
                        </a:rPr>
                        <a:t> maupun </a:t>
                      </a:r>
                      <a:r>
                        <a:rPr kumimoji="0" lang="id-ID" sz="1400" b="0" i="0" u="none" strike="noStrike" cap="none" normalizeH="0" baseline="0" dirty="0" err="1" smtClean="0">
                          <a:ln>
                            <a:noFill/>
                          </a:ln>
                          <a:solidFill>
                            <a:srgbClr val="000000"/>
                          </a:solidFill>
                          <a:effectLst/>
                          <a:latin typeface="Arial" charset="0"/>
                          <a:cs typeface="Times New Roman" pitchFamily="18" charset="0"/>
                        </a:rPr>
                        <a:t>diluar</a:t>
                      </a:r>
                      <a:r>
                        <a:rPr kumimoji="0" lang="id-ID" sz="1400" b="0" i="0" u="none" strike="noStrike" cap="none" normalizeH="0" baseline="0" dirty="0" smtClean="0">
                          <a:ln>
                            <a:noFill/>
                          </a:ln>
                          <a:solidFill>
                            <a:srgbClr val="000000"/>
                          </a:solidFill>
                          <a:effectLst/>
                          <a:latin typeface="Arial" charset="0"/>
                          <a:cs typeface="Times New Roman" pitchFamily="18" charset="0"/>
                        </a:rPr>
                        <a:t> organisasi serta adakalanya menghargai dan menerima pendapat orang lain, kadang-kadang bersedia menerima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yang diambil secara sah yang telah menjadi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bersama.</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61 - 75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Cukup </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93">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4</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Kurang</a:t>
                      </a:r>
                      <a:r>
                        <a:rPr kumimoji="0" lang="id-ID" sz="1400" b="0" i="0" u="none" strike="noStrike" cap="none" normalizeH="0" baseline="0" dirty="0" smtClean="0">
                          <a:ln>
                            <a:noFill/>
                          </a:ln>
                          <a:solidFill>
                            <a:srgbClr val="000000"/>
                          </a:solidFill>
                          <a:effectLst/>
                          <a:latin typeface="Arial" charset="0"/>
                          <a:cs typeface="Times New Roman" pitchFamily="18" charset="0"/>
                        </a:rPr>
                        <a:t> mampu </a:t>
                      </a:r>
                      <a:r>
                        <a:rPr kumimoji="0" lang="id-ID" sz="1400" b="0" i="0" u="none" strike="noStrike" cap="none" normalizeH="0" baseline="0" dirty="0" err="1" smtClean="0">
                          <a:ln>
                            <a:noFill/>
                          </a:ln>
                          <a:solidFill>
                            <a:srgbClr val="000000"/>
                          </a:solidFill>
                          <a:effectLst/>
                          <a:latin typeface="Arial" charset="0"/>
                          <a:cs typeface="Times New Roman" pitchFamily="18" charset="0"/>
                        </a:rPr>
                        <a:t>bekerjasama</a:t>
                      </a:r>
                      <a:r>
                        <a:rPr kumimoji="0" lang="id-ID" sz="1400" b="0" i="0" u="none" strike="noStrike" cap="none" normalizeH="0" baseline="0" dirty="0" smtClean="0">
                          <a:ln>
                            <a:noFill/>
                          </a:ln>
                          <a:solidFill>
                            <a:srgbClr val="000000"/>
                          </a:solidFill>
                          <a:effectLst/>
                          <a:latin typeface="Arial" charset="0"/>
                          <a:cs typeface="Times New Roman" pitchFamily="18" charset="0"/>
                        </a:rPr>
                        <a:t> dengan rekan kerja, atasan, bawahan baik </a:t>
                      </a:r>
                      <a:r>
                        <a:rPr kumimoji="0" lang="id-ID" sz="1400" b="0" i="0" u="none" strike="noStrike" cap="none" normalizeH="0" baseline="0" dirty="0" err="1" smtClean="0">
                          <a:ln>
                            <a:noFill/>
                          </a:ln>
                          <a:solidFill>
                            <a:srgbClr val="000000"/>
                          </a:solidFill>
                          <a:effectLst/>
                          <a:latin typeface="Arial" charset="0"/>
                          <a:cs typeface="Times New Roman" pitchFamily="18" charset="0"/>
                        </a:rPr>
                        <a:t>didalam</a:t>
                      </a:r>
                      <a:r>
                        <a:rPr kumimoji="0" lang="id-ID" sz="1400" b="0" i="0" u="none" strike="noStrike" cap="none" normalizeH="0" baseline="0" dirty="0" smtClean="0">
                          <a:ln>
                            <a:noFill/>
                          </a:ln>
                          <a:solidFill>
                            <a:srgbClr val="000000"/>
                          </a:solidFill>
                          <a:effectLst/>
                          <a:latin typeface="Arial" charset="0"/>
                          <a:cs typeface="Times New Roman" pitchFamily="18" charset="0"/>
                        </a:rPr>
                        <a:t> maupun </a:t>
                      </a:r>
                      <a:r>
                        <a:rPr kumimoji="0" lang="id-ID" sz="1400" b="0" i="0" u="none" strike="noStrike" cap="none" normalizeH="0" baseline="0" dirty="0" err="1" smtClean="0">
                          <a:ln>
                            <a:noFill/>
                          </a:ln>
                          <a:solidFill>
                            <a:srgbClr val="000000"/>
                          </a:solidFill>
                          <a:effectLst/>
                          <a:latin typeface="Arial" charset="0"/>
                          <a:cs typeface="Times New Roman" pitchFamily="18" charset="0"/>
                        </a:rPr>
                        <a:t>diluar</a:t>
                      </a:r>
                      <a:r>
                        <a:rPr kumimoji="0" lang="id-ID" sz="1400" b="0" i="0" u="none" strike="noStrike" cap="none" normalizeH="0" baseline="0" dirty="0" smtClean="0">
                          <a:ln>
                            <a:noFill/>
                          </a:ln>
                          <a:solidFill>
                            <a:srgbClr val="000000"/>
                          </a:solidFill>
                          <a:effectLst/>
                          <a:latin typeface="Arial" charset="0"/>
                          <a:cs typeface="Times New Roman" pitchFamily="18" charset="0"/>
                        </a:rPr>
                        <a:t> organisasi serta kurang menghargai dan menerima pendapat orang lain, kurang bersedia menerima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yang diambil secara sah yang telah menjadi </a:t>
                      </a:r>
                      <a:r>
                        <a:rPr kumimoji="0" lang="id-ID" sz="14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400" b="0" i="0" u="none" strike="noStrike" cap="none" normalizeH="0" baseline="0" dirty="0" smtClean="0">
                          <a:ln>
                            <a:noFill/>
                          </a:ln>
                          <a:solidFill>
                            <a:srgbClr val="000000"/>
                          </a:solidFill>
                          <a:effectLst/>
                          <a:latin typeface="Arial" charset="0"/>
                          <a:cs typeface="Times New Roman" pitchFamily="18" charset="0"/>
                        </a:rPr>
                        <a:t> bersama.</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51 - 60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Kurang </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4494">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5</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FF00FF"/>
                          </a:solidFill>
                          <a:effectLst/>
                          <a:latin typeface="Arial" charset="0"/>
                          <a:cs typeface="Times New Roman" pitchFamily="18" charset="0"/>
                        </a:rPr>
                        <a:t>Tidak </a:t>
                      </a:r>
                      <a:r>
                        <a:rPr kumimoji="0" lang="en-US" sz="1400" b="1" i="0" u="none" strike="noStrike" cap="none" normalizeH="0" baseline="0" dirty="0" err="1" smtClean="0">
                          <a:ln>
                            <a:noFill/>
                          </a:ln>
                          <a:solidFill>
                            <a:srgbClr val="FF00FF"/>
                          </a:solidFill>
                          <a:effectLst/>
                          <a:latin typeface="Arial" charset="0"/>
                          <a:cs typeface="Times New Roman" pitchFamily="18" charset="0"/>
                        </a:rPr>
                        <a:t>pernah</a:t>
                      </a:r>
                      <a:r>
                        <a:rPr kumimoji="0" lang="en-US" sz="1400" b="1" i="0" u="none" strike="noStrike" cap="none" normalizeH="0" baseline="0" dirty="0" smtClean="0">
                          <a:ln>
                            <a:noFill/>
                          </a:ln>
                          <a:solidFill>
                            <a:srgbClr val="FF00FF"/>
                          </a:solidFill>
                          <a:effectLst/>
                          <a:latin typeface="Arial" charset="0"/>
                          <a:cs typeface="Times New Roman" pitchFamily="18" charset="0"/>
                        </a:rPr>
                        <a:t> </a:t>
                      </a:r>
                      <a:r>
                        <a:rPr kumimoji="0" lang="id-ID" sz="1400" b="0" i="0" u="none" strike="noStrike" cap="none" normalizeH="0" baseline="0" dirty="0" smtClean="0">
                          <a:ln>
                            <a:noFill/>
                          </a:ln>
                          <a:solidFill>
                            <a:srgbClr val="000000"/>
                          </a:solidFill>
                          <a:effectLst/>
                          <a:latin typeface="Arial" charset="0"/>
                          <a:cs typeface="Times New Roman" pitchFamily="18" charset="0"/>
                        </a:rPr>
                        <a:t>mampu bekerjasama dengan rekan kerja, atasan, bawahan baik didalam maupun di luar organisasi serta tidak menghargai dan menerima pendapat orang lain, tidak bersedia menerima keputusan yang diambil secara sah yang telah menjadi keputusan bersama.</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cs typeface="Arial" charset="0"/>
                        </a:rPr>
                        <a:t>50 ke bawah </a:t>
                      </a:r>
                    </a:p>
                  </a:txBody>
                  <a:tcPr marT="45722" marB="4572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cs typeface="Arial" charset="0"/>
                        </a:rPr>
                        <a:t>Buruk </a:t>
                      </a:r>
                    </a:p>
                  </a:txBody>
                  <a:tcPr marT="45722" marB="4572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 xmlns:p14="http://schemas.microsoft.com/office/powerpoint/2010/main" val="17208910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8"/>
          <p:cNvGraphicFramePr>
            <a:graphicFrameLocks noGrp="1"/>
          </p:cNvGraphicFramePr>
          <p:nvPr>
            <p:ph/>
            <p:extLst>
              <p:ext uri="{D42A27DB-BD31-4B8C-83A1-F6EECF244321}">
                <p14:modId xmlns="" xmlns:p14="http://schemas.microsoft.com/office/powerpoint/2010/main" val="1127391067"/>
              </p:ext>
            </p:extLst>
          </p:nvPr>
        </p:nvGraphicFramePr>
        <p:xfrm>
          <a:off x="111125" y="122238"/>
          <a:ext cx="8880475" cy="6610351"/>
        </p:xfrm>
        <a:graphic>
          <a:graphicData uri="http://schemas.openxmlformats.org/drawingml/2006/table">
            <a:tbl>
              <a:tblPr/>
              <a:tblGrid>
                <a:gridCol w="422275"/>
                <a:gridCol w="1519238"/>
                <a:gridCol w="258762"/>
                <a:gridCol w="4727575"/>
                <a:gridCol w="931863"/>
                <a:gridCol w="1020762"/>
              </a:tblGrid>
              <a:tr h="292100">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NO</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UNSUR YG DINILAI</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charset="0"/>
                        <a:cs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URAIAN</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NILAI</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9686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ANGKA</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SEBUTAN</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90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Arial"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2038">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400" b="1" i="0" u="none" strike="noStrike" cap="none" normalizeH="0" baseline="0" dirty="0" smtClean="0">
                          <a:ln>
                            <a:noFill/>
                          </a:ln>
                          <a:solidFill>
                            <a:srgbClr val="000000"/>
                          </a:solidFill>
                          <a:effectLst/>
                          <a:latin typeface="Arial" charset="0"/>
                          <a:cs typeface="Times New Roman" pitchFamily="18" charset="0"/>
                        </a:rPr>
                        <a:t>Kepemimpinan</a:t>
                      </a:r>
                      <a:r>
                        <a:rPr kumimoji="0" lang="id-ID" sz="1400" b="0" i="0" u="none" strike="noStrike" cap="none" normalizeH="0" baseline="0" dirty="0" smtClean="0">
                          <a:ln>
                            <a:noFill/>
                          </a:ln>
                          <a:solidFill>
                            <a:srgbClr val="000000"/>
                          </a:solidFill>
                          <a:effectLst/>
                          <a:latin typeface="Arial" charset="0"/>
                          <a:cs typeface="Arial"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Selalu </a:t>
                      </a:r>
                      <a:r>
                        <a:rPr kumimoji="0" lang="id-ID" sz="1200" b="0" i="0" u="none" strike="noStrike" cap="none" normalizeH="0" baseline="0" dirty="0" smtClean="0">
                          <a:ln>
                            <a:noFill/>
                          </a:ln>
                          <a:solidFill>
                            <a:srgbClr val="000000"/>
                          </a:solidFill>
                          <a:effectLst/>
                          <a:latin typeface="Arial" charset="0"/>
                          <a:cs typeface="Times New Roman" pitchFamily="18" charset="0"/>
                        </a:rPr>
                        <a:t>bertindak tegas dan tidak memihak, memberikan teladan yang baik, kemampuan menggerakkan tim kerja untuk mencapai kinerja yang tinggi, mampu menggugah semangat dan </a:t>
                      </a:r>
                      <a:r>
                        <a:rPr kumimoji="0" lang="id-ID" sz="1200" b="0" i="0" u="none" strike="noStrike" cap="none" normalizeH="0" baseline="0" dirty="0" err="1" smtClean="0">
                          <a:ln>
                            <a:noFill/>
                          </a:ln>
                          <a:solidFill>
                            <a:srgbClr val="000000"/>
                          </a:solidFill>
                          <a:effectLst/>
                          <a:latin typeface="Arial" charset="0"/>
                          <a:cs typeface="Times New Roman" pitchFamily="18" charset="0"/>
                        </a:rPr>
                        <a:t>meng</a:t>
                      </a:r>
                      <a:r>
                        <a:rPr kumimoji="0" lang="en-US" sz="1200" b="0" i="0" u="none" strike="noStrike" cap="none" normalizeH="0" baseline="0" dirty="0" smtClean="0">
                          <a:ln>
                            <a:noFill/>
                          </a:ln>
                          <a:solidFill>
                            <a:srgbClr val="000000"/>
                          </a:solidFill>
                          <a:effectLst/>
                          <a:latin typeface="Arial" charset="0"/>
                          <a:cs typeface="Times New Roman" pitchFamily="18" charset="0"/>
                        </a:rPr>
                        <a:t>-</a:t>
                      </a:r>
                      <a:r>
                        <a:rPr kumimoji="0" lang="id-ID" sz="1200" b="0" i="0" u="none" strike="noStrike" cap="none" normalizeH="0" baseline="0" dirty="0" smtClean="0">
                          <a:ln>
                            <a:noFill/>
                          </a:ln>
                          <a:solidFill>
                            <a:srgbClr val="000000"/>
                          </a:solidFill>
                          <a:effectLst/>
                          <a:latin typeface="Arial" charset="0"/>
                          <a:cs typeface="Times New Roman" pitchFamily="18" charset="0"/>
                        </a:rPr>
                        <a:t>gerakkan bawahan dalam melaksanakan tugas serta mampu mengambil </a:t>
                      </a:r>
                      <a:r>
                        <a:rPr kumimoji="0" lang="id-ID" sz="12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200" b="0" i="0" u="none" strike="noStrike" cap="none" normalizeH="0" baseline="0" dirty="0" smtClean="0">
                          <a:ln>
                            <a:noFill/>
                          </a:ln>
                          <a:solidFill>
                            <a:srgbClr val="000000"/>
                          </a:solidFill>
                          <a:effectLst/>
                          <a:latin typeface="Arial" charset="0"/>
                          <a:cs typeface="Times New Roman" pitchFamily="18" charset="0"/>
                        </a:rPr>
                        <a:t> dengan cepat dan tepat.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91 - 100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Sangat baik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0450">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Pada umumnya </a:t>
                      </a:r>
                      <a:r>
                        <a:rPr kumimoji="0" lang="id-ID" sz="1200" b="0" i="0" u="none" strike="noStrike" cap="none" normalizeH="0" baseline="0" dirty="0" smtClean="0">
                          <a:ln>
                            <a:noFill/>
                          </a:ln>
                          <a:solidFill>
                            <a:srgbClr val="000000"/>
                          </a:solidFill>
                          <a:effectLst/>
                          <a:latin typeface="Arial" charset="0"/>
                          <a:cs typeface="Times New Roman" pitchFamily="18" charset="0"/>
                        </a:rPr>
                        <a:t>bertindak tegas dan tidak memihak, memberikan teladan yang baik, kemampuan </a:t>
                      </a:r>
                      <a:r>
                        <a:rPr kumimoji="0" lang="id-ID" sz="1200" b="0" i="0" u="none" strike="noStrike" cap="none" normalizeH="0" baseline="0" dirty="0" err="1" smtClean="0">
                          <a:ln>
                            <a:noFill/>
                          </a:ln>
                          <a:solidFill>
                            <a:srgbClr val="000000"/>
                          </a:solidFill>
                          <a:effectLst/>
                          <a:latin typeface="Arial" charset="0"/>
                          <a:cs typeface="Times New Roman" pitchFamily="18" charset="0"/>
                        </a:rPr>
                        <a:t>mengerakkan</a:t>
                      </a:r>
                      <a:r>
                        <a:rPr kumimoji="0" lang="id-ID" sz="1200" b="0" i="0" u="none" strike="noStrike" cap="none" normalizeH="0" baseline="0" dirty="0" smtClean="0">
                          <a:ln>
                            <a:noFill/>
                          </a:ln>
                          <a:solidFill>
                            <a:srgbClr val="000000"/>
                          </a:solidFill>
                          <a:effectLst/>
                          <a:latin typeface="Arial" charset="0"/>
                          <a:cs typeface="Times New Roman" pitchFamily="18" charset="0"/>
                        </a:rPr>
                        <a:t> tim kerja untuk </a:t>
                      </a:r>
                      <a:r>
                        <a:rPr kumimoji="0" lang="id-ID" sz="1200" b="0" i="0" u="none" strike="noStrike" cap="none" normalizeH="0" baseline="0" dirty="0" err="1" smtClean="0">
                          <a:ln>
                            <a:noFill/>
                          </a:ln>
                          <a:solidFill>
                            <a:srgbClr val="000000"/>
                          </a:solidFill>
                          <a:effectLst/>
                          <a:latin typeface="Arial" charset="0"/>
                          <a:cs typeface="Times New Roman" pitchFamily="18" charset="0"/>
                        </a:rPr>
                        <a:t>men-capai</a:t>
                      </a:r>
                      <a:r>
                        <a:rPr kumimoji="0" lang="id-ID" sz="1200" b="0" i="0" u="none" strike="noStrike" cap="none" normalizeH="0" baseline="0" dirty="0" smtClean="0">
                          <a:ln>
                            <a:noFill/>
                          </a:ln>
                          <a:solidFill>
                            <a:srgbClr val="000000"/>
                          </a:solidFill>
                          <a:effectLst/>
                          <a:latin typeface="Arial" charset="0"/>
                          <a:cs typeface="Times New Roman" pitchFamily="18" charset="0"/>
                        </a:rPr>
                        <a:t> kinerja yang tinggi, mampu menggugah semangat dan menggerakkan bawahan dalam melaksanakan tugas serta mampu mengambil </a:t>
                      </a:r>
                      <a:r>
                        <a:rPr kumimoji="0" lang="id-ID" sz="12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200" b="0" i="0" u="none" strike="noStrike" cap="none" normalizeH="0" baseline="0" dirty="0" smtClean="0">
                          <a:ln>
                            <a:noFill/>
                          </a:ln>
                          <a:solidFill>
                            <a:srgbClr val="000000"/>
                          </a:solidFill>
                          <a:effectLst/>
                          <a:latin typeface="Arial" charset="0"/>
                          <a:cs typeface="Times New Roman" pitchFamily="18" charset="0"/>
                        </a:rPr>
                        <a:t> dengan cepat dan tepat.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76 - 90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Baik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5550">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Adakalanya</a:t>
                      </a:r>
                      <a:r>
                        <a:rPr kumimoji="0" lang="en-US" sz="1200" b="1" i="0" u="none" strike="noStrike" cap="none" normalizeH="0" baseline="0" dirty="0" smtClean="0">
                          <a:ln>
                            <a:noFill/>
                          </a:ln>
                          <a:solidFill>
                            <a:srgbClr val="FF00FF"/>
                          </a:solidFill>
                          <a:effectLst/>
                          <a:latin typeface="Arial" charset="0"/>
                          <a:cs typeface="Times New Roman" pitchFamily="18" charset="0"/>
                        </a:rPr>
                        <a:t> </a:t>
                      </a:r>
                      <a:r>
                        <a:rPr kumimoji="0" lang="id-ID" sz="1200" b="0" i="0" u="none" strike="noStrike" cap="none" normalizeH="0" baseline="0" dirty="0" smtClean="0">
                          <a:ln>
                            <a:noFill/>
                          </a:ln>
                          <a:solidFill>
                            <a:srgbClr val="000000"/>
                          </a:solidFill>
                          <a:effectLst/>
                          <a:latin typeface="Arial" charset="0"/>
                          <a:cs typeface="Times New Roman" pitchFamily="18" charset="0"/>
                        </a:rPr>
                        <a:t>bertindak tegas dan tidak memihak, memberikan teladan, cukup mampu </a:t>
                      </a:r>
                      <a:r>
                        <a:rPr kumimoji="0" lang="id-ID" sz="1200" b="0" i="0" u="none" strike="noStrike" cap="none" normalizeH="0" baseline="0" dirty="0" err="1" smtClean="0">
                          <a:ln>
                            <a:noFill/>
                          </a:ln>
                          <a:solidFill>
                            <a:srgbClr val="000000"/>
                          </a:solidFill>
                          <a:effectLst/>
                          <a:latin typeface="Arial" charset="0"/>
                          <a:cs typeface="Times New Roman" pitchFamily="18" charset="0"/>
                        </a:rPr>
                        <a:t>mengerakkan</a:t>
                      </a:r>
                      <a:r>
                        <a:rPr kumimoji="0" lang="id-ID" sz="1200" b="0" i="0" u="none" strike="noStrike" cap="none" normalizeH="0" baseline="0" dirty="0" smtClean="0">
                          <a:ln>
                            <a:noFill/>
                          </a:ln>
                          <a:solidFill>
                            <a:srgbClr val="000000"/>
                          </a:solidFill>
                          <a:effectLst/>
                          <a:latin typeface="Arial" charset="0"/>
                          <a:cs typeface="Times New Roman" pitchFamily="18" charset="0"/>
                        </a:rPr>
                        <a:t> tim kerja untuk mencapai kinerja yang tinggi, serta cukup mampu menggugah semangat dan menggerakkan bawahan dalam melaksanakan tugas serta cukup mampu mengambil </a:t>
                      </a:r>
                      <a:r>
                        <a:rPr kumimoji="0" lang="id-ID" sz="12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200" b="0" i="0" u="none" strike="noStrike" cap="none" normalizeH="0" baseline="0" dirty="0" smtClean="0">
                          <a:ln>
                            <a:noFill/>
                          </a:ln>
                          <a:solidFill>
                            <a:srgbClr val="000000"/>
                          </a:solidFill>
                          <a:effectLst/>
                          <a:latin typeface="Arial" charset="0"/>
                          <a:cs typeface="Times New Roman" pitchFamily="18" charset="0"/>
                        </a:rPr>
                        <a:t> dengan cepat dan tepat.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61 - 75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Cukup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5550">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Kurang </a:t>
                      </a:r>
                      <a:r>
                        <a:rPr kumimoji="0" lang="id-ID" sz="1200" b="0" i="0" u="none" strike="noStrike" cap="none" normalizeH="0" baseline="0" dirty="0" smtClean="0">
                          <a:ln>
                            <a:noFill/>
                          </a:ln>
                          <a:solidFill>
                            <a:srgbClr val="000000"/>
                          </a:solidFill>
                          <a:effectLst/>
                          <a:latin typeface="Arial" charset="0"/>
                          <a:cs typeface="Times New Roman" pitchFamily="18" charset="0"/>
                        </a:rPr>
                        <a:t>bertindak tegas dan terkadang  memihak, kurang mampu memberikan teladan yang baik, kurang mampu </a:t>
                      </a:r>
                      <a:r>
                        <a:rPr kumimoji="0" lang="id-ID" sz="1200" b="0" i="0" u="none" strike="noStrike" cap="none" normalizeH="0" baseline="0" dirty="0" err="1" smtClean="0">
                          <a:ln>
                            <a:noFill/>
                          </a:ln>
                          <a:solidFill>
                            <a:srgbClr val="000000"/>
                          </a:solidFill>
                          <a:effectLst/>
                          <a:latin typeface="Arial" charset="0"/>
                          <a:cs typeface="Times New Roman" pitchFamily="18" charset="0"/>
                        </a:rPr>
                        <a:t>mengerakkan</a:t>
                      </a:r>
                      <a:r>
                        <a:rPr kumimoji="0" lang="id-ID" sz="1200" b="0" i="0" u="none" strike="noStrike" cap="none" normalizeH="0" baseline="0" dirty="0" smtClean="0">
                          <a:ln>
                            <a:noFill/>
                          </a:ln>
                          <a:solidFill>
                            <a:srgbClr val="000000"/>
                          </a:solidFill>
                          <a:effectLst/>
                          <a:latin typeface="Arial" charset="0"/>
                          <a:cs typeface="Times New Roman" pitchFamily="18" charset="0"/>
                        </a:rPr>
                        <a:t> tim kerja untuk mencapai kinerja yang tinggi, serta kurang mampu menggugah semangat dan menggerakkan bawahan dalam melaksanakan tugas serta kurang mampu mengambil </a:t>
                      </a:r>
                      <a:r>
                        <a:rPr kumimoji="0" lang="id-ID" sz="1200" b="0" i="0" u="none" strike="noStrike" cap="none" normalizeH="0" baseline="0" dirty="0" err="1" smtClean="0">
                          <a:ln>
                            <a:noFill/>
                          </a:ln>
                          <a:solidFill>
                            <a:srgbClr val="000000"/>
                          </a:solidFill>
                          <a:effectLst/>
                          <a:latin typeface="Arial" charset="0"/>
                          <a:cs typeface="Times New Roman" pitchFamily="18" charset="0"/>
                        </a:rPr>
                        <a:t>keputusan</a:t>
                      </a:r>
                      <a:r>
                        <a:rPr kumimoji="0" lang="id-ID" sz="1200" b="0" i="0" u="none" strike="noStrike" cap="none" normalizeH="0" baseline="0" dirty="0" smtClean="0">
                          <a:ln>
                            <a:noFill/>
                          </a:ln>
                          <a:solidFill>
                            <a:srgbClr val="000000"/>
                          </a:solidFill>
                          <a:effectLst/>
                          <a:latin typeface="Arial" charset="0"/>
                          <a:cs typeface="Times New Roman" pitchFamily="18" charset="0"/>
                        </a:rPr>
                        <a:t> dengan cepat dan tepat.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51 - 60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Kurang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8720">
                <a:tc vMerge="1">
                  <a:txBody>
                    <a:bodyPr/>
                    <a:lstStyle/>
                    <a:p>
                      <a:endParaRPr lang="en-US"/>
                    </a:p>
                  </a:txBody>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id-ID" sz="1200" b="1" i="0" u="none" strike="noStrike" cap="none" normalizeH="0" baseline="0" dirty="0" smtClean="0">
                          <a:ln>
                            <a:noFill/>
                          </a:ln>
                          <a:solidFill>
                            <a:srgbClr val="FF00FF"/>
                          </a:solidFill>
                          <a:effectLst/>
                          <a:latin typeface="Arial" charset="0"/>
                          <a:cs typeface="Times New Roman" pitchFamily="18" charset="0"/>
                        </a:rPr>
                        <a:t>Tidak </a:t>
                      </a:r>
                      <a:r>
                        <a:rPr kumimoji="0" lang="en-US" sz="1200" b="1" i="0" u="none" strike="noStrike" cap="none" normalizeH="0" baseline="0" dirty="0" err="1" smtClean="0">
                          <a:ln>
                            <a:noFill/>
                          </a:ln>
                          <a:solidFill>
                            <a:srgbClr val="FF00FF"/>
                          </a:solidFill>
                          <a:effectLst/>
                          <a:latin typeface="Arial" charset="0"/>
                          <a:cs typeface="Times New Roman" pitchFamily="18" charset="0"/>
                        </a:rPr>
                        <a:t>pernah</a:t>
                      </a:r>
                      <a:r>
                        <a:rPr kumimoji="0" lang="en-US" sz="1200" b="1" i="0" u="none" strike="noStrike" cap="none" normalizeH="0" baseline="0" dirty="0" smtClean="0">
                          <a:ln>
                            <a:noFill/>
                          </a:ln>
                          <a:solidFill>
                            <a:srgbClr val="FF00FF"/>
                          </a:solidFill>
                          <a:effectLst/>
                          <a:latin typeface="Arial" charset="0"/>
                          <a:cs typeface="Times New Roman" pitchFamily="18" charset="0"/>
                        </a:rPr>
                        <a:t> </a:t>
                      </a:r>
                      <a:r>
                        <a:rPr kumimoji="0" lang="id-ID" sz="1200" b="0" i="0" u="none" strike="noStrike" cap="none" normalizeH="0" baseline="0" dirty="0" smtClean="0">
                          <a:ln>
                            <a:noFill/>
                          </a:ln>
                          <a:solidFill>
                            <a:srgbClr val="000000"/>
                          </a:solidFill>
                          <a:effectLst/>
                          <a:latin typeface="Arial" charset="0"/>
                          <a:cs typeface="Times New Roman" pitchFamily="18" charset="0"/>
                        </a:rPr>
                        <a:t>mampu bertindak tegas dan memihak, tidak memberikan teladan yang baik, tidak mampu mengerakkan tim kerja untuk mencapai kinerja yang tinggi, tidak mampu menggugah semangat dan menggerakkan bawahan dalam melaksanakan tugas serta tidak mampu mengambil keputusan dengan cepat dan tepat.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50 ke bawah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cs typeface="Arial" charset="0"/>
                        </a:rPr>
                        <a:t>Buruk</a:t>
                      </a:r>
                      <a:r>
                        <a:rPr kumimoji="0" lang="en-US" sz="1200" b="0" i="0" u="none" strike="noStrike" cap="none" normalizeH="0" baseline="0" dirty="0" smtClean="0">
                          <a:ln>
                            <a:noFill/>
                          </a:ln>
                          <a:solidFill>
                            <a:schemeClr val="tx1"/>
                          </a:solidFill>
                          <a:effectLst/>
                          <a:latin typeface="Arial" charset="0"/>
                          <a:cs typeface="Arial" charset="0"/>
                        </a:rPr>
                        <a:t>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 xmlns:p14="http://schemas.microsoft.com/office/powerpoint/2010/main" val="17390842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614365" y="1142984"/>
            <a:ext cx="7958163" cy="5429288"/>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1581170" y="71414"/>
            <a:ext cx="6134102" cy="9286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p:txBody>
          <a:bodyPr/>
          <a:lstStyle/>
          <a:p>
            <a:pPr>
              <a:defRPr/>
            </a:pPr>
            <a:fld id="{A73AA769-A3FB-4DA5-A194-B67F39020A45}" type="slidenum">
              <a:rPr lang="en-US" smtClean="0"/>
              <a:pPr>
                <a:defRPr/>
              </a:pPr>
              <a:t>45</a:t>
            </a:fld>
            <a:endParaRPr lang="en-US" smtClean="0"/>
          </a:p>
        </p:txBody>
      </p:sp>
      <p:sp>
        <p:nvSpPr>
          <p:cNvPr id="74755" name="Rectangle 2"/>
          <p:cNvSpPr>
            <a:spLocks noChangeArrowheads="1"/>
          </p:cNvSpPr>
          <p:nvPr/>
        </p:nvSpPr>
        <p:spPr bwMode="auto">
          <a:xfrm>
            <a:off x="1066800" y="136525"/>
            <a:ext cx="7086600" cy="523875"/>
          </a:xfrm>
          <a:prstGeom prst="rect">
            <a:avLst/>
          </a:prstGeom>
          <a:noFill/>
          <a:ln w="9525">
            <a:noFill/>
            <a:miter lim="800000"/>
            <a:headEnd/>
            <a:tailEnd/>
          </a:ln>
        </p:spPr>
        <p:txBody>
          <a:bodyPr anchor="ctr">
            <a:spAutoFit/>
          </a:bodyPr>
          <a:lstStyle/>
          <a:p>
            <a:pPr algn="ctr"/>
            <a:r>
              <a:rPr lang="id-ID" sz="1400" b="1">
                <a:latin typeface="Rockwell Extra Bold" pitchFamily="18" charset="0"/>
                <a:cs typeface="Times New Roman" pitchFamily="18" charset="0"/>
              </a:rPr>
              <a:t>PENILAIAN  PRESTASI KERJA</a:t>
            </a:r>
            <a:endParaRPr lang="en-US" sz="1100">
              <a:latin typeface="Rockwell Extra Bold" pitchFamily="18" charset="0"/>
            </a:endParaRPr>
          </a:p>
          <a:p>
            <a:pPr algn="ctr" eaLnBrk="0" hangingPunct="0"/>
            <a:r>
              <a:rPr lang="id-ID" sz="1400" b="1">
                <a:latin typeface="Rockwell Extra Bold" pitchFamily="18" charset="0"/>
                <a:cs typeface="Times New Roman" pitchFamily="18" charset="0"/>
              </a:rPr>
              <a:t>PEGAWAI  NEGERI  SIPIL</a:t>
            </a:r>
            <a:r>
              <a:rPr lang="en-US" sz="1400" b="1">
                <a:latin typeface="Rockwell Extra Bold" pitchFamily="18" charset="0"/>
                <a:cs typeface="Times New Roman" pitchFamily="18" charset="0"/>
              </a:rPr>
              <a:t>  YANG  MELAKSANAKAN  TUGAS  BELAJAR</a:t>
            </a:r>
            <a:endParaRPr lang="en-US">
              <a:latin typeface="Rockwell Extra Bold" pitchFamily="18" charset="0"/>
            </a:endParaRPr>
          </a:p>
        </p:txBody>
      </p:sp>
      <p:graphicFrame>
        <p:nvGraphicFramePr>
          <p:cNvPr id="369667" name="Group 3"/>
          <p:cNvGraphicFramePr>
            <a:graphicFrameLocks noGrp="1"/>
          </p:cNvGraphicFramePr>
          <p:nvPr/>
        </p:nvGraphicFramePr>
        <p:xfrm>
          <a:off x="228600" y="735013"/>
          <a:ext cx="8839201" cy="5719767"/>
        </p:xfrm>
        <a:graphic>
          <a:graphicData uri="http://schemas.openxmlformats.org/drawingml/2006/table">
            <a:tbl>
              <a:tblPr/>
              <a:tblGrid>
                <a:gridCol w="549969"/>
                <a:gridCol w="3872467"/>
                <a:gridCol w="4416765"/>
              </a:tblGrid>
              <a:tr h="463493">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0066"/>
                          </a:solidFill>
                          <a:effectLst/>
                          <a:latin typeface="Arial" charset="0"/>
                        </a:rPr>
                        <a:t>BADAN KEPEGAWAIAN NEGARA</a:t>
                      </a:r>
                    </a:p>
                  </a:txBody>
                  <a:tcPr marT="45714" marB="45714" horzOverflow="overflow">
                    <a:lnL cap="flat">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JANGKA WAKTU PENILAIAN</a:t>
                      </a:r>
                      <a:endPar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1 JANUARI 2014 s.d. 31 DESEMBER 2014</a:t>
                      </a:r>
                      <a:endParaRPr kumimoji="0" lang="id-ID" sz="1200" b="0" i="0" u="none" strike="noStrike" cap="none" normalizeH="0" baseline="0" noProof="0" smtClean="0">
                        <a:ln>
                          <a:noFill/>
                        </a:ln>
                        <a:solidFill>
                          <a:srgbClr val="000066"/>
                        </a:solidFill>
                        <a:effectLst/>
                        <a:latin typeface="Arial" charset="0"/>
                      </a:endParaRPr>
                    </a:p>
                  </a:txBody>
                  <a:tcPr marT="45714" marB="45714" horzOverflow="overflow">
                    <a:lnL>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r>
              <a:tr h="334922">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1.</a:t>
                      </a:r>
                      <a:endParaRPr kumimoji="0" lang="id-ID" sz="1800" b="0" i="0" u="none" strike="noStrike" cap="none" normalizeH="0" baseline="0" noProof="0" smtClean="0">
                        <a:ln>
                          <a:noFill/>
                        </a:ln>
                        <a:solidFill>
                          <a:srgbClr val="000066"/>
                        </a:solidFill>
                        <a:effectLst/>
                        <a:latin typeface="Arial"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YANG  DINILAI</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r>
              <a:tr h="274307">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a.  N a m a</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Ahmad Anis, SH</a:t>
                      </a: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28">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b.  N I P</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19820308 200912 1 001</a:t>
                      </a: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03">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c.  Pangkat, golongan ruang</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Penata Muda, III/a</a:t>
                      </a: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890">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d.  Jabatan / Pekerjaan</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Pengolah Bahan Peraturan Perundang-undangan</a:t>
                      </a: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03">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e.  Unit Organisasi</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Direktorat Peraturan Perundang-undangan</a:t>
                      </a: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07">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2.</a:t>
                      </a:r>
                      <a:endParaRPr kumimoji="0" lang="id-ID" sz="1800" b="0" i="0" u="none" strike="noStrike" cap="none" normalizeH="0" baseline="0" noProof="0" smtClean="0">
                        <a:ln>
                          <a:noFill/>
                        </a:ln>
                        <a:solidFill>
                          <a:srgbClr val="000066"/>
                        </a:solidFill>
                        <a:effectLst/>
                        <a:latin typeface="Arial"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PEJABAT  PENILAI</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r>
              <a:tr h="274307">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a.  N a m a</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cs typeface="Times New Roman" pitchFamily="18" charset="0"/>
                        </a:rPr>
                        <a:t>Haryono Dwianto, SH, MH</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191">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b.  N I P</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cs typeface="Times New Roman" pitchFamily="18" charset="0"/>
                        </a:rPr>
                        <a:t>19650405 198804 1 099</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430">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c.  Pangkat, golongan ruang</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0066"/>
                          </a:solidFill>
                          <a:effectLst/>
                          <a:latin typeface="Arial" charset="0"/>
                        </a:rPr>
                        <a:t>Pembina Tk.I/ IV/b</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03">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d.  Jabatan / Pekerjaan</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dirty="0" smtClean="0">
                          <a:ln>
                            <a:noFill/>
                          </a:ln>
                          <a:solidFill>
                            <a:srgbClr val="000066"/>
                          </a:solidFill>
                          <a:effectLst/>
                          <a:latin typeface="Arial" charset="0"/>
                        </a:rPr>
                        <a:t>Kasubdit Perancangan Peraturan Perundang-undangan I</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890">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e.  Unit Organisasi</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Direktorat Peraturan Perundang-undangan</a:t>
                      </a: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2064">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3.</a:t>
                      </a:r>
                      <a:endParaRPr kumimoji="0" lang="id-ID" sz="1800" b="0" i="0" u="none" strike="noStrike" cap="none" normalizeH="0" baseline="0" noProof="0" smtClean="0">
                        <a:ln>
                          <a:noFill/>
                        </a:ln>
                        <a:solidFill>
                          <a:srgbClr val="000066"/>
                        </a:solidFill>
                        <a:effectLst/>
                        <a:latin typeface="Arial" charset="0"/>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ATASAN PEJABAT  PENILAI</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r>
              <a:tr h="282540">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a.  N a m a</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Syaiful Bagus,</a:t>
                      </a:r>
                      <a:r>
                        <a:rPr lang="id-ID" sz="1200" baseline="0" noProof="0" dirty="0" smtClean="0">
                          <a:solidFill>
                            <a:srgbClr val="002060"/>
                          </a:solidFill>
                        </a:rPr>
                        <a:t> SH, MH</a:t>
                      </a:r>
                      <a:endParaRPr lang="id-ID" sz="1200" noProof="0" dirty="0">
                        <a:solidFill>
                          <a:srgbClr val="002060"/>
                        </a:solidFill>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890">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b.  N I P</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19600212 198502 1 009</a:t>
                      </a:r>
                      <a:endParaRPr lang="id-ID" sz="1200" noProof="0" dirty="0">
                        <a:solidFill>
                          <a:srgbClr val="002060"/>
                        </a:solidFill>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03">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c.  Pangkat, golongan ruang</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Pembina Utama Muda,</a:t>
                      </a:r>
                      <a:r>
                        <a:rPr lang="id-ID" sz="1200" baseline="0" noProof="0" dirty="0" smtClean="0">
                          <a:solidFill>
                            <a:srgbClr val="002060"/>
                          </a:solidFill>
                        </a:rPr>
                        <a:t> IV/c</a:t>
                      </a:r>
                      <a:endParaRPr lang="id-ID" sz="1200" noProof="0" dirty="0">
                        <a:solidFill>
                          <a:srgbClr val="002060"/>
                        </a:solidFill>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890">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d.  Jabatan / Pekerjaan</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Direktur Peraturan Perundang-undangan</a:t>
                      </a:r>
                      <a:endParaRPr lang="id-ID" sz="1200" noProof="0" dirty="0">
                        <a:solidFill>
                          <a:srgbClr val="002060"/>
                        </a:solidFill>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03">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e.  Unit Organisasi</a:t>
                      </a:r>
                      <a:endParaRPr kumimoji="0" lang="id-ID" sz="1200" b="0" i="0" u="none" strike="noStrike" cap="none" normalizeH="0" baseline="0" noProof="0" smtClean="0">
                        <a:ln>
                          <a:noFill/>
                        </a:ln>
                        <a:solidFill>
                          <a:srgbClr val="000066"/>
                        </a:solidFill>
                        <a:effectLst/>
                        <a:latin typeface="Arial" charset="0"/>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Direktorat Peraturan Perundang-undangan</a:t>
                      </a:r>
                      <a:endParaRPr lang="id-ID" sz="1200" noProof="0" dirty="0">
                        <a:solidFill>
                          <a:srgbClr val="002060"/>
                        </a:solidFill>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4820" name="Rectangle 70"/>
          <p:cNvSpPr>
            <a:spLocks noChangeArrowheads="1"/>
          </p:cNvSpPr>
          <p:nvPr/>
        </p:nvSpPr>
        <p:spPr bwMode="auto">
          <a:xfrm>
            <a:off x="0" y="8493125"/>
            <a:ext cx="9144000" cy="0"/>
          </a:xfrm>
          <a:prstGeom prst="rect">
            <a:avLst/>
          </a:prstGeom>
          <a:noFill/>
          <a:ln w="9525">
            <a:noFill/>
            <a:miter lim="800000"/>
            <a:headEnd/>
            <a:tailEnd/>
          </a:ln>
        </p:spPr>
        <p:txBody>
          <a:bodyPr wrap="none" anchor="ctr">
            <a:spAutoFit/>
          </a:bodyPr>
          <a:lstStyle/>
          <a:p>
            <a:endParaRPr lang="en-GB"/>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0325" y="76200"/>
          <a:ext cx="9037639" cy="6700841"/>
        </p:xfrm>
        <a:graphic>
          <a:graphicData uri="http://schemas.openxmlformats.org/drawingml/2006/table">
            <a:tbl>
              <a:tblPr firstRow="1" bandRow="1">
                <a:tableStyleId>{22838BEF-8BB2-4498-84A7-C5851F593DF1}</a:tableStyleId>
              </a:tblPr>
              <a:tblGrid>
                <a:gridCol w="677823"/>
                <a:gridCol w="2334723"/>
                <a:gridCol w="2954050"/>
                <a:gridCol w="954117"/>
                <a:gridCol w="1016691"/>
                <a:gridCol w="1100235"/>
              </a:tblGrid>
              <a:tr h="370858">
                <a:tc rowSpan="11">
                  <a:txBody>
                    <a:bodyPr/>
                    <a:lstStyle/>
                    <a:p>
                      <a:pPr algn="ctr"/>
                      <a:r>
                        <a:rPr lang="en-US" sz="1200" dirty="0" smtClean="0"/>
                        <a:t>4</a:t>
                      </a:r>
                      <a:endParaRPr lang="en-US" sz="1200" dirty="0"/>
                    </a:p>
                  </a:txBody>
                  <a:tcPr marL="91443" marR="91443" marT="45722" marB="45722"/>
                </a:tc>
                <a:tc gridSpan="4">
                  <a:txBody>
                    <a:bodyPr/>
                    <a:lstStyle/>
                    <a:p>
                      <a:pPr algn="l"/>
                      <a:r>
                        <a:rPr lang="id-ID" sz="1200" noProof="0" smtClean="0"/>
                        <a:t>UNSUR YANG DINILAI</a:t>
                      </a:r>
                      <a:endParaRPr lang="id-ID" sz="1200" noProof="0"/>
                    </a:p>
                  </a:txBody>
                  <a:tcPr marL="91443" marR="91443" marT="45722" marB="45722"/>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a:txBody>
                    <a:bodyPr/>
                    <a:lstStyle/>
                    <a:p>
                      <a:pPr algn="ctr"/>
                      <a:r>
                        <a:rPr lang="en-US" sz="1200" dirty="0" smtClean="0"/>
                        <a:t>JUMLAH</a:t>
                      </a:r>
                      <a:endParaRPr lang="en-US" sz="1200" dirty="0"/>
                    </a:p>
                  </a:txBody>
                  <a:tcPr marL="91443" marR="91443" marT="45722" marB="45722"/>
                </a:tc>
              </a:tr>
              <a:tr h="370858">
                <a:tc vMerge="1">
                  <a:txBody>
                    <a:bodyPr/>
                    <a:lstStyle/>
                    <a:p>
                      <a:pPr algn="ctr"/>
                      <a:endParaRPr lang="en-US" sz="1400" dirty="0"/>
                    </a:p>
                  </a:txBody>
                  <a:tcPr/>
                </a:tc>
                <a:tc gridSpan="4">
                  <a:txBody>
                    <a:bodyPr/>
                    <a:lstStyle/>
                    <a:p>
                      <a:pPr algn="just"/>
                      <a:r>
                        <a:rPr lang="id-ID" sz="1200" noProof="0" dirty="0" smtClean="0"/>
                        <a:t>a. Sasaran</a:t>
                      </a:r>
                      <a:r>
                        <a:rPr lang="id-ID" sz="1200" baseline="0" noProof="0" dirty="0" smtClean="0"/>
                        <a:t> Kerja Pegawai / Nilai </a:t>
                      </a:r>
                      <a:r>
                        <a:rPr lang="id-ID" sz="1200" noProof="0" dirty="0" smtClean="0"/>
                        <a:t>Prestasi Akademik                                                                            85   x   60%</a:t>
                      </a:r>
                      <a:endParaRPr lang="id-ID" sz="1200" noProof="0" dirty="0"/>
                    </a:p>
                  </a:txBody>
                  <a:tcPr marL="91443" marR="91443" marT="45722" marB="45722"/>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a:txBody>
                    <a:bodyPr/>
                    <a:lstStyle/>
                    <a:p>
                      <a:pPr algn="ctr"/>
                      <a:r>
                        <a:rPr lang="en-US" sz="1200" dirty="0" smtClean="0"/>
                        <a:t>51</a:t>
                      </a:r>
                      <a:endParaRPr lang="en-US" sz="1200" dirty="0"/>
                    </a:p>
                  </a:txBody>
                  <a:tcPr marL="91443" marR="91443" marT="45722" marB="45722"/>
                </a:tc>
              </a:tr>
              <a:tr h="370858">
                <a:tc vMerge="1">
                  <a:txBody>
                    <a:bodyPr/>
                    <a:lstStyle/>
                    <a:p>
                      <a:pPr algn="ctr"/>
                      <a:endParaRPr lang="en-US" sz="1400" dirty="0"/>
                    </a:p>
                  </a:txBody>
                  <a:tcPr/>
                </a:tc>
                <a:tc rowSpan="9">
                  <a:txBody>
                    <a:bodyPr/>
                    <a:lstStyle/>
                    <a:p>
                      <a:pPr algn="just"/>
                      <a:r>
                        <a:rPr lang="id-ID" sz="1200" noProof="0" smtClean="0"/>
                        <a:t>b. Perilaku Kerja</a:t>
                      </a:r>
                      <a:endParaRPr lang="id-ID" sz="1200" noProof="0"/>
                    </a:p>
                  </a:txBody>
                  <a:tcPr marL="91443" marR="91443" marT="45722" marB="45722" anchor="ctr"/>
                </a:tc>
                <a:tc>
                  <a:txBody>
                    <a:bodyPr/>
                    <a:lstStyle/>
                    <a:p>
                      <a:pPr algn="just"/>
                      <a:r>
                        <a:rPr lang="id-ID" sz="1200" noProof="0" smtClean="0"/>
                        <a:t>1. Orientasi Pelayanan</a:t>
                      </a:r>
                      <a:endParaRPr lang="id-ID" sz="1200" noProof="0"/>
                    </a:p>
                  </a:txBody>
                  <a:tcPr marL="91443" marR="91443" marT="45722" marB="45722"/>
                </a:tc>
                <a:tc>
                  <a:txBody>
                    <a:bodyPr/>
                    <a:lstStyle/>
                    <a:p>
                      <a:pPr algn="ctr"/>
                      <a:r>
                        <a:rPr lang="id-ID" sz="1200" noProof="0" smtClean="0"/>
                        <a:t>86</a:t>
                      </a:r>
                      <a:endParaRPr lang="id-ID" sz="1200" noProof="0"/>
                    </a:p>
                  </a:txBody>
                  <a:tcPr marL="91443" marR="91443" marT="45722" marB="45722"/>
                </a:tc>
                <a:tc>
                  <a:txBody>
                    <a:bodyPr/>
                    <a:lstStyle/>
                    <a:p>
                      <a:pPr algn="ctr"/>
                      <a:r>
                        <a:rPr lang="id-ID" sz="1200" noProof="0" smtClean="0"/>
                        <a:t>Baik</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smtClean="0"/>
                        <a:t>2. Integritas</a:t>
                      </a:r>
                      <a:endParaRPr lang="id-ID" sz="1200" noProof="0"/>
                    </a:p>
                  </a:txBody>
                  <a:tcPr marL="91443" marR="91443" marT="45722" marB="45722"/>
                </a:tc>
                <a:tc>
                  <a:txBody>
                    <a:bodyPr/>
                    <a:lstStyle/>
                    <a:p>
                      <a:pPr algn="ctr"/>
                      <a:r>
                        <a:rPr lang="id-ID" sz="1200" noProof="0" smtClean="0"/>
                        <a:t>88</a:t>
                      </a:r>
                      <a:endParaRPr lang="id-ID" sz="1200" noProof="0"/>
                    </a:p>
                  </a:txBody>
                  <a:tcPr marL="91443" marR="91443" marT="45722" marB="45722"/>
                </a:tc>
                <a:tc>
                  <a:txBody>
                    <a:bodyPr/>
                    <a:lstStyle/>
                    <a:p>
                      <a:pPr algn="ctr"/>
                      <a:r>
                        <a:rPr lang="id-ID" sz="1200" noProof="0" smtClean="0"/>
                        <a:t>Baik</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smtClean="0"/>
                        <a:t>3. Komitmen</a:t>
                      </a:r>
                      <a:endParaRPr lang="id-ID" sz="1200" noProof="0"/>
                    </a:p>
                  </a:txBody>
                  <a:tcPr marL="91443" marR="91443" marT="45722" marB="45722"/>
                </a:tc>
                <a:tc>
                  <a:txBody>
                    <a:bodyPr/>
                    <a:lstStyle/>
                    <a:p>
                      <a:pPr algn="ctr"/>
                      <a:r>
                        <a:rPr lang="id-ID" sz="1200" noProof="0" smtClean="0"/>
                        <a:t>87</a:t>
                      </a:r>
                      <a:endParaRPr lang="id-ID" sz="1200" noProof="0"/>
                    </a:p>
                  </a:txBody>
                  <a:tcPr marL="91443" marR="91443" marT="45722" marB="45722"/>
                </a:tc>
                <a:tc>
                  <a:txBody>
                    <a:bodyPr/>
                    <a:lstStyle/>
                    <a:p>
                      <a:pPr algn="ctr"/>
                      <a:r>
                        <a:rPr lang="id-ID" sz="1200" noProof="0" smtClean="0"/>
                        <a:t>Baik</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smtClean="0"/>
                        <a:t>4. Disiplin</a:t>
                      </a:r>
                      <a:endParaRPr lang="id-ID" sz="1200" noProof="0"/>
                    </a:p>
                  </a:txBody>
                  <a:tcPr marL="91443" marR="91443" marT="45722" marB="45722"/>
                </a:tc>
                <a:tc>
                  <a:txBody>
                    <a:bodyPr/>
                    <a:lstStyle/>
                    <a:p>
                      <a:pPr algn="ctr"/>
                      <a:r>
                        <a:rPr lang="id-ID" sz="1200" noProof="0" smtClean="0"/>
                        <a:t>85</a:t>
                      </a:r>
                      <a:endParaRPr lang="id-ID" sz="1200" noProof="0"/>
                    </a:p>
                  </a:txBody>
                  <a:tcPr marL="91443" marR="91443" marT="45722" marB="45722"/>
                </a:tc>
                <a:tc>
                  <a:txBody>
                    <a:bodyPr/>
                    <a:lstStyle/>
                    <a:p>
                      <a:pPr algn="ctr"/>
                      <a:r>
                        <a:rPr lang="id-ID" sz="1200" noProof="0" smtClean="0"/>
                        <a:t>Baik</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smtClean="0"/>
                        <a:t>5. Kerjasama</a:t>
                      </a:r>
                      <a:endParaRPr lang="id-ID" sz="1200" noProof="0"/>
                    </a:p>
                  </a:txBody>
                  <a:tcPr marL="91443" marR="91443" marT="45722" marB="45722"/>
                </a:tc>
                <a:tc>
                  <a:txBody>
                    <a:bodyPr/>
                    <a:lstStyle/>
                    <a:p>
                      <a:pPr algn="ctr"/>
                      <a:r>
                        <a:rPr lang="id-ID" sz="1200" noProof="0" smtClean="0"/>
                        <a:t>86</a:t>
                      </a:r>
                      <a:endParaRPr lang="id-ID" sz="1200" noProof="0"/>
                    </a:p>
                  </a:txBody>
                  <a:tcPr marL="91443" marR="91443" marT="45722" marB="45722"/>
                </a:tc>
                <a:tc>
                  <a:txBody>
                    <a:bodyPr/>
                    <a:lstStyle/>
                    <a:p>
                      <a:pPr algn="ctr"/>
                      <a:r>
                        <a:rPr lang="id-ID" sz="1200" noProof="0" smtClean="0"/>
                        <a:t>Baik</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smtClean="0"/>
                        <a:t>6. Kepemimpinan</a:t>
                      </a:r>
                      <a:endParaRPr lang="id-ID" sz="1200" noProof="0"/>
                    </a:p>
                  </a:txBody>
                  <a:tcPr marL="91443" marR="91443" marT="45722" marB="45722"/>
                </a:tc>
                <a:tc>
                  <a:txBody>
                    <a:bodyPr/>
                    <a:lstStyle/>
                    <a:p>
                      <a:pPr algn="ctr"/>
                      <a:r>
                        <a:rPr lang="id-ID" sz="1200" noProof="0" smtClean="0"/>
                        <a:t>-</a:t>
                      </a:r>
                      <a:endParaRPr lang="id-ID" sz="1200" noProof="0"/>
                    </a:p>
                  </a:txBody>
                  <a:tcPr marL="91443" marR="91443" marT="45722" marB="45722"/>
                </a:tc>
                <a:tc>
                  <a:txBody>
                    <a:bodyPr/>
                    <a:lstStyle/>
                    <a:p>
                      <a:pPr algn="ctr"/>
                      <a:r>
                        <a:rPr lang="id-ID" sz="1200" noProof="0" smtClean="0"/>
                        <a:t>-</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smtClean="0"/>
                        <a:t>Jumlah</a:t>
                      </a:r>
                      <a:endParaRPr lang="id-ID" sz="1200" noProof="0"/>
                    </a:p>
                  </a:txBody>
                  <a:tcPr marL="91443" marR="91443" marT="45722" marB="45722"/>
                </a:tc>
                <a:tc>
                  <a:txBody>
                    <a:bodyPr/>
                    <a:lstStyle/>
                    <a:p>
                      <a:pPr algn="ctr"/>
                      <a:r>
                        <a:rPr lang="id-ID" sz="1200" noProof="0" smtClean="0"/>
                        <a:t>432</a:t>
                      </a:r>
                      <a:endParaRPr lang="id-ID" sz="1200" noProof="0"/>
                    </a:p>
                  </a:txBody>
                  <a:tcPr marL="91443" marR="91443" marT="45722" marB="45722"/>
                </a:tc>
                <a:tc>
                  <a:txBody>
                    <a:bodyPr/>
                    <a:lstStyle/>
                    <a:p>
                      <a:pPr algn="ctr"/>
                      <a:r>
                        <a:rPr lang="id-ID" sz="1200" noProof="0" smtClean="0"/>
                        <a:t>-</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a:txBody>
                    <a:bodyPr/>
                    <a:lstStyle/>
                    <a:p>
                      <a:pPr algn="just"/>
                      <a:r>
                        <a:rPr lang="id-ID" sz="1200" noProof="0" dirty="0" smtClean="0"/>
                        <a:t>Nilai rata-rata</a:t>
                      </a:r>
                      <a:endParaRPr lang="id-ID" sz="1200" noProof="0" dirty="0"/>
                    </a:p>
                  </a:txBody>
                  <a:tcPr marL="91443" marR="91443" marT="45722" marB="45722"/>
                </a:tc>
                <a:tc>
                  <a:txBody>
                    <a:bodyPr/>
                    <a:lstStyle/>
                    <a:p>
                      <a:pPr algn="ctr"/>
                      <a:r>
                        <a:rPr lang="id-ID" sz="1200" noProof="0" smtClean="0"/>
                        <a:t>86.,40</a:t>
                      </a:r>
                      <a:endParaRPr lang="id-ID" sz="1200" noProof="0"/>
                    </a:p>
                  </a:txBody>
                  <a:tcPr marL="91443" marR="91443" marT="45722" marB="45722"/>
                </a:tc>
                <a:tc>
                  <a:txBody>
                    <a:bodyPr/>
                    <a:lstStyle/>
                    <a:p>
                      <a:pPr algn="ctr"/>
                      <a:r>
                        <a:rPr lang="id-ID" sz="1200" noProof="0" smtClean="0"/>
                        <a:t>Baik</a:t>
                      </a:r>
                      <a:endParaRPr lang="id-ID" sz="1200" noProof="0"/>
                    </a:p>
                  </a:txBody>
                  <a:tcPr marL="91443" marR="91443" marT="45722" marB="45722"/>
                </a:tc>
                <a:tc>
                  <a:txBody>
                    <a:bodyPr/>
                    <a:lstStyle/>
                    <a:p>
                      <a:pPr algn="ctr"/>
                      <a:endParaRPr lang="id-ID" sz="1200" noProof="0"/>
                    </a:p>
                  </a:txBody>
                  <a:tcPr marL="91443" marR="91443" marT="45722" marB="45722"/>
                </a:tc>
              </a:tr>
              <a:tr h="370858">
                <a:tc vMerge="1">
                  <a:txBody>
                    <a:bodyPr/>
                    <a:lstStyle/>
                    <a:p>
                      <a:pPr algn="ctr"/>
                      <a:endParaRPr lang="en-US" sz="1400" dirty="0"/>
                    </a:p>
                  </a:txBody>
                  <a:tcPr/>
                </a:tc>
                <a:tc vMerge="1">
                  <a:txBody>
                    <a:bodyPr/>
                    <a:lstStyle/>
                    <a:p>
                      <a:pPr algn="ctr"/>
                      <a:endParaRPr lang="en-US" sz="1400" dirty="0"/>
                    </a:p>
                  </a:txBody>
                  <a:tcPr/>
                </a:tc>
                <a:tc gridSpan="3">
                  <a:txBody>
                    <a:bodyPr/>
                    <a:lstStyle/>
                    <a:p>
                      <a:pPr algn="just"/>
                      <a:r>
                        <a:rPr lang="id-ID" sz="1200" noProof="0" dirty="0" smtClean="0"/>
                        <a:t>Nilai Perilaku Kerja                   </a:t>
                      </a:r>
                      <a:r>
                        <a:rPr lang="en-US" sz="1200" noProof="0" dirty="0" smtClean="0"/>
                        <a:t>                                           </a:t>
                      </a:r>
                      <a:r>
                        <a:rPr lang="id-ID" sz="1200" noProof="0" dirty="0" smtClean="0"/>
                        <a:t>  86,40  x 40</a:t>
                      </a:r>
                      <a:r>
                        <a:rPr lang="en-US" sz="1200" noProof="0" dirty="0" smtClean="0"/>
                        <a:t>%</a:t>
                      </a:r>
                      <a:endParaRPr lang="id-ID" sz="1200" noProof="0" dirty="0"/>
                    </a:p>
                  </a:txBody>
                  <a:tcPr marL="91443" marR="91443" marT="45722" marB="45722"/>
                </a:tc>
                <a:tc hMerge="1">
                  <a:txBody>
                    <a:bodyPr/>
                    <a:lstStyle/>
                    <a:p>
                      <a:pPr algn="ctr"/>
                      <a:endParaRPr lang="en-US" dirty="0"/>
                    </a:p>
                  </a:txBody>
                  <a:tcPr/>
                </a:tc>
                <a:tc hMerge="1">
                  <a:txBody>
                    <a:bodyPr/>
                    <a:lstStyle/>
                    <a:p>
                      <a:pPr algn="ctr"/>
                      <a:endParaRPr lang="en-US" dirty="0"/>
                    </a:p>
                  </a:txBody>
                  <a:tcPr/>
                </a:tc>
                <a:tc>
                  <a:txBody>
                    <a:bodyPr/>
                    <a:lstStyle/>
                    <a:p>
                      <a:pPr algn="ctr"/>
                      <a:r>
                        <a:rPr lang="id-ID" sz="1200" noProof="0" smtClean="0"/>
                        <a:t>34,56</a:t>
                      </a:r>
                      <a:endParaRPr lang="id-ID" sz="1200" noProof="0"/>
                    </a:p>
                  </a:txBody>
                  <a:tcPr marL="91443" marR="91443" marT="45722" marB="45722"/>
                </a:tc>
              </a:tr>
              <a:tr h="518185">
                <a:tc gridSpan="5">
                  <a:txBody>
                    <a:bodyPr/>
                    <a:lstStyle/>
                    <a:p>
                      <a:pPr algn="ctr"/>
                      <a:r>
                        <a:rPr lang="id-ID" sz="1400" b="1" noProof="0" dirty="0" smtClean="0"/>
                        <a:t>Nilai</a:t>
                      </a:r>
                      <a:r>
                        <a:rPr lang="id-ID" sz="1400" b="1" baseline="0" noProof="0" dirty="0" smtClean="0"/>
                        <a:t>  Prestasi  Kerja</a:t>
                      </a:r>
                      <a:endParaRPr lang="id-ID" sz="1400" b="1" noProof="0" dirty="0"/>
                    </a:p>
                  </a:txBody>
                  <a:tcPr marL="91443" marR="91443" marT="45722" marB="45722"/>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a:txBody>
                    <a:bodyPr/>
                    <a:lstStyle/>
                    <a:p>
                      <a:pPr algn="ctr"/>
                      <a:r>
                        <a:rPr lang="id-ID" sz="1400" b="1" noProof="0" dirty="0" smtClean="0"/>
                        <a:t>85,56</a:t>
                      </a:r>
                    </a:p>
                    <a:p>
                      <a:pPr algn="ctr"/>
                      <a:r>
                        <a:rPr lang="id-ID" sz="1400" b="1" noProof="0" dirty="0" smtClean="0"/>
                        <a:t>(Baik)</a:t>
                      </a:r>
                      <a:endParaRPr lang="id-ID" sz="1400" b="1" noProof="0" dirty="0"/>
                    </a:p>
                  </a:txBody>
                  <a:tcPr marL="91443" marR="91443" marT="45722" marB="45722"/>
                </a:tc>
              </a:tr>
              <a:tr h="2103218">
                <a:tc gridSpan="6">
                  <a:txBody>
                    <a:bodyPr/>
                    <a:lstStyle/>
                    <a:p>
                      <a:r>
                        <a:rPr lang="id-ID" sz="1200" noProof="0" dirty="0" smtClean="0">
                          <a:latin typeface="Arial Narrow" pitchFamily="34" charset="0"/>
                        </a:rPr>
                        <a:t>5. KEBERATAN</a:t>
                      </a:r>
                      <a:r>
                        <a:rPr lang="id-ID" sz="1200" baseline="0" noProof="0" dirty="0" smtClean="0">
                          <a:latin typeface="Arial Narrow" pitchFamily="34" charset="0"/>
                        </a:rPr>
                        <a:t> DARI PNS YANG DINILAI (APABILA ADA)</a:t>
                      </a: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en-US" sz="1200" baseline="0" noProof="0" dirty="0" smtClean="0">
                        <a:latin typeface="Arial Narrow" pitchFamily="34" charset="0"/>
                      </a:endParaRPr>
                    </a:p>
                    <a:p>
                      <a:endParaRPr lang="id-ID" sz="1200" baseline="0" noProof="0" dirty="0" smtClean="0">
                        <a:latin typeface="Arial Narrow" pitchFamily="34" charset="0"/>
                      </a:endParaRPr>
                    </a:p>
                    <a:p>
                      <a:r>
                        <a:rPr lang="id-ID" sz="1200" baseline="0" noProof="0" dirty="0" smtClean="0">
                          <a:latin typeface="Arial Narrow" pitchFamily="34" charset="0"/>
                        </a:rPr>
                        <a:t>                                                                                                      Tanggal, ………………………..</a:t>
                      </a:r>
                      <a:endParaRPr lang="id-ID" sz="1200" noProof="0" dirty="0" smtClean="0">
                        <a:latin typeface="Arial Narrow" pitchFamily="34" charset="0"/>
                      </a:endParaRPr>
                    </a:p>
                  </a:txBody>
                  <a:tcPr marL="91443" marR="91443" marT="45722" marB="45722"/>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6200" y="76200"/>
          <a:ext cx="8991599" cy="6766528"/>
        </p:xfrm>
        <a:graphic>
          <a:graphicData uri="http://schemas.openxmlformats.org/drawingml/2006/table">
            <a:tbl>
              <a:tblPr firstRow="1" bandRow="1">
                <a:tableStyleId>{5C22544A-7EE6-4342-B048-85BDC9FD1C3A}</a:tableStyleId>
              </a:tblPr>
              <a:tblGrid>
                <a:gridCol w="370329"/>
                <a:gridCol w="3407031"/>
                <a:gridCol w="2992262"/>
                <a:gridCol w="2221977"/>
              </a:tblGrid>
              <a:tr h="3382963">
                <a:tc gridSpan="4">
                  <a:txBody>
                    <a:bodyPr/>
                    <a:lstStyle/>
                    <a:p>
                      <a:r>
                        <a:rPr lang="id-ID" sz="1200" noProof="0" dirty="0" smtClean="0"/>
                        <a:t>6. TANGGAPAN PEJABAT PENILAI ATAS KEBERATAN</a:t>
                      </a:r>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id-ID" sz="1200" noProof="0" dirty="0" smtClean="0"/>
                    </a:p>
                    <a:p>
                      <a:r>
                        <a:rPr lang="id-ID" sz="1200" noProof="0" dirty="0" smtClean="0"/>
                        <a:t>                                                                                                                                     Tanggal, ……………………………………………………</a:t>
                      </a:r>
                      <a:endParaRPr lang="id-ID" sz="1200" noProof="0" dirty="0"/>
                    </a:p>
                  </a:txBody>
                  <a:tcPr marT="45712" marB="45712"/>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3382963">
                <a:tc gridSpan="4">
                  <a:txBody>
                    <a:bodyPr/>
                    <a:lstStyle/>
                    <a:p>
                      <a:r>
                        <a:rPr lang="id-ID" sz="1200" noProof="0" dirty="0" smtClean="0"/>
                        <a:t>7. KEPUTUSAN ATASAN PEJABAT PENILAI ATAS KEBERATAN</a:t>
                      </a:r>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id-ID" sz="1200" noProof="0" dirty="0" smtClean="0"/>
                    </a:p>
                    <a:p>
                      <a:r>
                        <a:rPr lang="id-ID" sz="1200" noProof="0" dirty="0" smtClean="0"/>
                        <a:t>                                                                                                                                     Tanggal, ………………………………………………….                                                           </a:t>
                      </a:r>
                      <a:endParaRPr lang="id-ID" sz="1200" noProof="0" dirty="0"/>
                    </a:p>
                  </a:txBody>
                  <a:tcPr marT="45712" marB="45712"/>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122238" y="0"/>
          <a:ext cx="8915400" cy="6353176"/>
        </p:xfrm>
        <a:graphic>
          <a:graphicData uri="http://schemas.openxmlformats.org/drawingml/2006/table">
            <a:tbl>
              <a:tblPr firstRow="1" bandRow="1">
                <a:tableStyleId>{5C22544A-7EE6-4342-B048-85BDC9FD1C3A}</a:tableStyleId>
              </a:tblPr>
              <a:tblGrid>
                <a:gridCol w="8915400"/>
              </a:tblGrid>
              <a:tr h="1476957">
                <a:tc>
                  <a:txBody>
                    <a:bodyPr/>
                    <a:lstStyle/>
                    <a:p>
                      <a:pPr marL="0" marR="0" indent="0" algn="just">
                        <a:lnSpc>
                          <a:spcPct val="115000"/>
                        </a:lnSpc>
                        <a:spcBef>
                          <a:spcPts val="0"/>
                        </a:spcBef>
                        <a:spcAft>
                          <a:spcPts val="0"/>
                        </a:spcAft>
                      </a:pPr>
                      <a:r>
                        <a:rPr lang="id-ID" sz="1200" b="0" noProof="0" dirty="0" smtClean="0">
                          <a:solidFill>
                            <a:srgbClr val="FFFF00"/>
                          </a:solidFill>
                          <a:latin typeface="Arial Narrow" pitchFamily="34" charset="0"/>
                          <a:ea typeface="Times New Roman"/>
                          <a:cs typeface="Times New Roman"/>
                        </a:rPr>
                        <a:t>8.  </a:t>
                      </a:r>
                      <a:r>
                        <a:rPr lang="en-US" sz="1200" b="0" noProof="0" dirty="0" smtClean="0">
                          <a:solidFill>
                            <a:srgbClr val="FFFF00"/>
                          </a:solidFill>
                          <a:latin typeface="Arial Narrow" pitchFamily="34" charset="0"/>
                          <a:ea typeface="Times New Roman"/>
                          <a:cs typeface="Times New Roman"/>
                        </a:rPr>
                        <a:t>REKOMENDASI</a:t>
                      </a:r>
                      <a:endParaRPr lang="id-ID" sz="1200" b="0" noProof="0" dirty="0">
                        <a:solidFill>
                          <a:srgbClr val="FFFF00"/>
                        </a:solidFill>
                        <a:latin typeface="Arial Narrow" pitchFamily="34" charset="0"/>
                        <a:ea typeface="Times New Roman"/>
                        <a:cs typeface="Times New Roman"/>
                      </a:endParaRPr>
                    </a:p>
                  </a:txBody>
                  <a:tcPr marL="68580" marR="68580" marT="0" marB="0"/>
                </a:tc>
              </a:tr>
              <a:tr h="1476957">
                <a:tc>
                  <a:txBody>
                    <a:bodyPr/>
                    <a:lstStyle/>
                    <a:p>
                      <a:pPr marL="5037138" marR="0" indent="-228600" algn="just">
                        <a:lnSpc>
                          <a:spcPct val="115000"/>
                        </a:lnSpc>
                        <a:spcBef>
                          <a:spcPts val="0"/>
                        </a:spcBef>
                        <a:spcAft>
                          <a:spcPts val="0"/>
                        </a:spcAft>
                        <a:buNone/>
                      </a:pPr>
                      <a:r>
                        <a:rPr lang="en-US" sz="1200" noProof="0" dirty="0" smtClean="0">
                          <a:latin typeface="Arial Narrow" pitchFamily="34" charset="0"/>
                          <a:ea typeface="Times New Roman"/>
                          <a:cs typeface="Times New Roman"/>
                        </a:rPr>
                        <a:t>9. </a:t>
                      </a:r>
                      <a:r>
                        <a:rPr lang="id-ID" sz="1200" noProof="0" dirty="0" smtClean="0">
                          <a:latin typeface="Arial Narrow" pitchFamily="34" charset="0"/>
                          <a:ea typeface="Times New Roman"/>
                          <a:cs typeface="Times New Roman"/>
                        </a:rPr>
                        <a:t>DIBUAT TANGGAL, 31 Desember 2014</a:t>
                      </a:r>
                      <a:endParaRPr lang="en-US" sz="1200" noProof="0" dirty="0" smtClean="0">
                        <a:latin typeface="Arial Narrow" pitchFamily="34" charset="0"/>
                        <a:ea typeface="Times New Roman"/>
                        <a:cs typeface="Times New Roman"/>
                      </a:endParaRPr>
                    </a:p>
                    <a:p>
                      <a:pPr marL="5089525" marR="0" indent="0" algn="just">
                        <a:lnSpc>
                          <a:spcPct val="115000"/>
                        </a:lnSpc>
                        <a:spcBef>
                          <a:spcPts val="0"/>
                        </a:spcBef>
                        <a:spcAft>
                          <a:spcPts val="0"/>
                        </a:spcAft>
                        <a:buNone/>
                      </a:pPr>
                      <a:r>
                        <a:rPr lang="en-US" sz="1200" noProof="0" dirty="0" smtClean="0">
                          <a:latin typeface="Arial Narrow" pitchFamily="34" charset="0"/>
                          <a:ea typeface="Times New Roman"/>
                          <a:cs typeface="Times New Roman"/>
                        </a:rPr>
                        <a:t>                </a:t>
                      </a:r>
                      <a:r>
                        <a:rPr lang="id-ID" sz="1200" noProof="0" dirty="0" smtClean="0">
                          <a:latin typeface="Arial Narrow" pitchFamily="34" charset="0"/>
                          <a:ea typeface="Times New Roman"/>
                          <a:cs typeface="Times New Roman"/>
                        </a:rPr>
                        <a:t>PEJABAT  PENILAI,</a:t>
                      </a:r>
                      <a:endParaRPr lang="en-US" sz="1200" noProof="0" dirty="0" smtClean="0">
                        <a:latin typeface="Arial Narrow" pitchFamily="34" charset="0"/>
                        <a:ea typeface="Times New Roman"/>
                        <a:cs typeface="Times New Roman"/>
                      </a:endParaRPr>
                    </a:p>
                    <a:p>
                      <a:pPr marL="5089525" marR="0" indent="0" algn="just">
                        <a:lnSpc>
                          <a:spcPct val="115000"/>
                        </a:lnSpc>
                        <a:spcBef>
                          <a:spcPts val="0"/>
                        </a:spcBef>
                        <a:spcAft>
                          <a:spcPts val="0"/>
                        </a:spcAft>
                      </a:pPr>
                      <a:endParaRPr lang="en-US" sz="1000" noProof="0" dirty="0" smtClean="0">
                        <a:latin typeface="Arial Narrow" pitchFamily="34" charset="0"/>
                        <a:ea typeface="Times New Roman"/>
                        <a:cs typeface="Times New Roman"/>
                      </a:endParaRPr>
                    </a:p>
                    <a:p>
                      <a:pPr marL="5089525" marR="0" indent="0" algn="just">
                        <a:lnSpc>
                          <a:spcPct val="115000"/>
                        </a:lnSpc>
                        <a:spcBef>
                          <a:spcPts val="0"/>
                        </a:spcBef>
                        <a:spcAft>
                          <a:spcPts val="0"/>
                        </a:spcAft>
                      </a:pPr>
                      <a:endParaRPr lang="en-US" sz="1200" noProof="0" dirty="0" smtClean="0">
                        <a:latin typeface="Arial Narrow" pitchFamily="34" charset="0"/>
                        <a:ea typeface="Times New Roman"/>
                        <a:cs typeface="Times New Roman"/>
                      </a:endParaRPr>
                    </a:p>
                    <a:p>
                      <a:pPr marL="5089525" marR="0" indent="0" algn="just">
                        <a:lnSpc>
                          <a:spcPct val="115000"/>
                        </a:lnSpc>
                        <a:spcBef>
                          <a:spcPts val="0"/>
                        </a:spcBef>
                        <a:spcAft>
                          <a:spcPts val="0"/>
                        </a:spcAft>
                      </a:pPr>
                      <a:endParaRPr lang="en-US" sz="1200" noProof="0" dirty="0" smtClean="0">
                        <a:latin typeface="Arial Narrow" pitchFamily="34" charset="0"/>
                        <a:ea typeface="Times New Roman"/>
                        <a:cs typeface="Times New Roman"/>
                      </a:endParaRPr>
                    </a:p>
                    <a:p>
                      <a:pPr marL="5089525" marR="0" indent="0" algn="just">
                        <a:spcBef>
                          <a:spcPts val="0"/>
                        </a:spcBef>
                        <a:spcAft>
                          <a:spcPts val="0"/>
                        </a:spcAft>
                      </a:pPr>
                      <a:r>
                        <a:rPr lang="en-US" sz="1200" u="none" baseline="0" noProof="0" dirty="0" smtClean="0">
                          <a:latin typeface="Arial Narrow" pitchFamily="34" charset="0"/>
                          <a:ea typeface="Times New Roman"/>
                          <a:cs typeface="Times New Roman"/>
                        </a:rPr>
                        <a:t>           </a:t>
                      </a:r>
                      <a:r>
                        <a:rPr lang="en-US" sz="1200" u="sng" baseline="0" noProof="0" dirty="0" err="1" smtClean="0">
                          <a:latin typeface="Arial Narrow" pitchFamily="34" charset="0"/>
                          <a:ea typeface="Times New Roman"/>
                          <a:cs typeface="Times New Roman"/>
                        </a:rPr>
                        <a:t>Haryono</a:t>
                      </a:r>
                      <a:r>
                        <a:rPr lang="en-US" sz="1200" u="sng" baseline="0" noProof="0" dirty="0" smtClean="0">
                          <a:latin typeface="Arial Narrow" pitchFamily="34" charset="0"/>
                          <a:ea typeface="Times New Roman"/>
                          <a:cs typeface="Times New Roman"/>
                        </a:rPr>
                        <a:t> </a:t>
                      </a:r>
                      <a:r>
                        <a:rPr lang="en-US" sz="1200" u="sng" baseline="0" noProof="0" dirty="0" err="1" smtClean="0">
                          <a:latin typeface="Arial Narrow" pitchFamily="34" charset="0"/>
                          <a:ea typeface="Times New Roman"/>
                          <a:cs typeface="Times New Roman"/>
                        </a:rPr>
                        <a:t>Dwianto</a:t>
                      </a:r>
                      <a:r>
                        <a:rPr lang="en-US" sz="1200" u="sng" baseline="0" noProof="0" dirty="0" smtClean="0">
                          <a:latin typeface="Arial Narrow" pitchFamily="34" charset="0"/>
                          <a:ea typeface="Times New Roman"/>
                          <a:cs typeface="Times New Roman"/>
                        </a:rPr>
                        <a:t>, SH,MH</a:t>
                      </a:r>
                      <a:r>
                        <a:rPr lang="id-ID" sz="1200" u="sng" noProof="0" dirty="0" smtClean="0">
                          <a:latin typeface="Arial Narrow" pitchFamily="34" charset="0"/>
                          <a:ea typeface="Times New Roman"/>
                          <a:cs typeface="Times New Roman"/>
                        </a:rPr>
                        <a:t> </a:t>
                      </a:r>
                    </a:p>
                    <a:p>
                      <a:pPr marL="5089525" marR="0" indent="0" algn="just">
                        <a:lnSpc>
                          <a:spcPct val="115000"/>
                        </a:lnSpc>
                        <a:spcBef>
                          <a:spcPts val="0"/>
                        </a:spcBef>
                        <a:spcAft>
                          <a:spcPts val="0"/>
                        </a:spcAft>
                      </a:pPr>
                      <a:r>
                        <a:rPr lang="en-US" sz="1200" noProof="0" dirty="0" smtClean="0">
                          <a:latin typeface="Arial Narrow" pitchFamily="34" charset="0"/>
                          <a:ea typeface="Times New Roman"/>
                          <a:cs typeface="Times New Roman"/>
                        </a:rPr>
                        <a:t>      </a:t>
                      </a:r>
                      <a:r>
                        <a:rPr lang="id-ID" sz="1200" noProof="0" dirty="0" smtClean="0">
                          <a:latin typeface="Arial Narrow" pitchFamily="34" charset="0"/>
                          <a:ea typeface="Times New Roman"/>
                          <a:cs typeface="Times New Roman"/>
                        </a:rPr>
                        <a:t>NIP. 19</a:t>
                      </a:r>
                      <a:r>
                        <a:rPr lang="en-US" sz="1200" noProof="0" dirty="0" smtClean="0">
                          <a:latin typeface="Arial Narrow" pitchFamily="34" charset="0"/>
                          <a:ea typeface="Times New Roman"/>
                          <a:cs typeface="Times New Roman"/>
                        </a:rPr>
                        <a:t>650405</a:t>
                      </a:r>
                      <a:r>
                        <a:rPr lang="en-US" sz="1200" baseline="0" noProof="0" dirty="0" smtClean="0">
                          <a:latin typeface="Arial Narrow" pitchFamily="34" charset="0"/>
                          <a:ea typeface="Times New Roman"/>
                          <a:cs typeface="Times New Roman"/>
                        </a:rPr>
                        <a:t> 198804 1 099</a:t>
                      </a:r>
                      <a:endParaRPr lang="id-ID" sz="1200" noProof="0" dirty="0">
                        <a:latin typeface="Arial Narrow" pitchFamily="34" charset="0"/>
                        <a:ea typeface="Times New Roman"/>
                        <a:cs typeface="Times New Roman"/>
                      </a:endParaRPr>
                    </a:p>
                  </a:txBody>
                  <a:tcPr marL="68580" marR="68580" marT="0" marB="0"/>
                </a:tc>
              </a:tr>
              <a:tr h="1409822">
                <a:tc>
                  <a:txBody>
                    <a:bodyPr/>
                    <a:lstStyle/>
                    <a:p>
                      <a:pPr marL="0" marR="0" algn="just">
                        <a:lnSpc>
                          <a:spcPct val="115000"/>
                        </a:lnSpc>
                        <a:spcBef>
                          <a:spcPts val="0"/>
                        </a:spcBef>
                        <a:spcAft>
                          <a:spcPts val="0"/>
                        </a:spcAft>
                      </a:pPr>
                      <a:r>
                        <a:rPr lang="en-US" sz="1200" noProof="0" dirty="0" smtClean="0">
                          <a:latin typeface="Arial Narrow" pitchFamily="34" charset="0"/>
                          <a:ea typeface="Times New Roman"/>
                          <a:cs typeface="Times New Roman"/>
                        </a:rPr>
                        <a:t>10</a:t>
                      </a:r>
                      <a:r>
                        <a:rPr lang="id-ID" sz="1200" noProof="0" dirty="0" smtClean="0">
                          <a:latin typeface="Arial Narrow" pitchFamily="34" charset="0"/>
                          <a:ea typeface="Times New Roman"/>
                          <a:cs typeface="Times New Roman"/>
                        </a:rPr>
                        <a:t>. DITERIMA TANGGAL, 5 Januari 2015 </a:t>
                      </a:r>
                    </a:p>
                    <a:p>
                      <a:pPr marL="0" marR="0" algn="just">
                        <a:lnSpc>
                          <a:spcPct val="115000"/>
                        </a:lnSpc>
                        <a:spcBef>
                          <a:spcPts val="0"/>
                        </a:spcBef>
                        <a:spcAft>
                          <a:spcPts val="0"/>
                        </a:spcAft>
                      </a:pPr>
                      <a:r>
                        <a:rPr lang="id-ID" sz="1200" noProof="0" dirty="0" smtClean="0">
                          <a:latin typeface="Arial Narrow" pitchFamily="34" charset="0"/>
                          <a:ea typeface="Times New Roman"/>
                          <a:cs typeface="Times New Roman"/>
                        </a:rPr>
                        <a:t>          PEGAWAI NEGERI SIPIL YANG</a:t>
                      </a:r>
                      <a:r>
                        <a:rPr lang="en-US" sz="1200" baseline="0" noProof="0" dirty="0" smtClean="0">
                          <a:latin typeface="Arial Narrow" pitchFamily="34" charset="0"/>
                          <a:ea typeface="Times New Roman"/>
                          <a:cs typeface="Times New Roman"/>
                        </a:rPr>
                        <a:t> </a:t>
                      </a:r>
                      <a:r>
                        <a:rPr lang="id-ID" sz="1200" noProof="0" dirty="0" smtClean="0">
                          <a:latin typeface="Arial Narrow" pitchFamily="34" charset="0"/>
                          <a:ea typeface="Times New Roman"/>
                          <a:cs typeface="Times New Roman"/>
                        </a:rPr>
                        <a:t>DINILAI,</a:t>
                      </a:r>
                      <a:endParaRPr lang="en-US" sz="1200" noProof="0" dirty="0" smtClean="0">
                        <a:latin typeface="Arial Narrow" pitchFamily="34" charset="0"/>
                        <a:ea typeface="Times New Roman"/>
                        <a:cs typeface="Times New Roman"/>
                      </a:endParaRPr>
                    </a:p>
                    <a:p>
                      <a:pPr marL="0" marR="0" algn="just">
                        <a:lnSpc>
                          <a:spcPct val="115000"/>
                        </a:lnSpc>
                        <a:spcBef>
                          <a:spcPts val="0"/>
                        </a:spcBef>
                        <a:spcAft>
                          <a:spcPts val="0"/>
                        </a:spcAft>
                      </a:pPr>
                      <a:endParaRPr lang="en-US" sz="1000" noProof="0" dirty="0" smtClean="0">
                        <a:latin typeface="Arial Narrow" pitchFamily="34" charset="0"/>
                        <a:ea typeface="Times New Roman"/>
                        <a:cs typeface="Times New Roman"/>
                      </a:endParaRPr>
                    </a:p>
                    <a:p>
                      <a:pPr marL="0" marR="0" algn="just">
                        <a:lnSpc>
                          <a:spcPct val="115000"/>
                        </a:lnSpc>
                        <a:spcBef>
                          <a:spcPts val="0"/>
                        </a:spcBef>
                        <a:spcAft>
                          <a:spcPts val="0"/>
                        </a:spcAft>
                      </a:pPr>
                      <a:endParaRPr lang="en-US" sz="1200" noProof="0" dirty="0" smtClean="0">
                        <a:latin typeface="Arial Narrow" pitchFamily="34" charset="0"/>
                        <a:ea typeface="Times New Roman"/>
                        <a:cs typeface="Times New Roman"/>
                      </a:endParaRPr>
                    </a:p>
                    <a:p>
                      <a:pPr marL="0" marR="0" algn="just">
                        <a:lnSpc>
                          <a:spcPct val="115000"/>
                        </a:lnSpc>
                        <a:spcBef>
                          <a:spcPts val="0"/>
                        </a:spcBef>
                        <a:spcAft>
                          <a:spcPts val="0"/>
                        </a:spcAft>
                      </a:pPr>
                      <a:endParaRPr lang="en-US" sz="1200" noProof="0" dirty="0" smtClean="0">
                        <a:latin typeface="Arial Narrow" pitchFamily="34" charset="0"/>
                        <a:ea typeface="Times New Roman"/>
                        <a:cs typeface="Times New Roman"/>
                      </a:endParaRPr>
                    </a:p>
                    <a:p>
                      <a:pPr marL="0" marR="0" algn="just">
                        <a:spcBef>
                          <a:spcPts val="0"/>
                        </a:spcBef>
                        <a:spcAft>
                          <a:spcPts val="0"/>
                        </a:spcAft>
                      </a:pPr>
                      <a:r>
                        <a:rPr lang="id-ID" sz="1200" u="none" noProof="0" dirty="0" smtClean="0">
                          <a:latin typeface="Arial Narrow" pitchFamily="34" charset="0"/>
                          <a:ea typeface="Times New Roman"/>
                          <a:cs typeface="Times New Roman"/>
                        </a:rPr>
                        <a:t>                          </a:t>
                      </a:r>
                      <a:r>
                        <a:rPr lang="en-US" sz="1200" u="sng" noProof="0" dirty="0" smtClean="0">
                          <a:latin typeface="Arial Narrow" pitchFamily="34" charset="0"/>
                          <a:ea typeface="Times New Roman"/>
                          <a:cs typeface="Times New Roman"/>
                        </a:rPr>
                        <a:t>Ahmad Anis, SH</a:t>
                      </a:r>
                      <a:endParaRPr lang="id-ID" sz="1200" u="sng" noProof="0" dirty="0" smtClean="0">
                        <a:latin typeface="Arial Narrow" pitchFamily="34" charset="0"/>
                        <a:ea typeface="Times New Roman"/>
                        <a:cs typeface="Times New Roman"/>
                      </a:endParaRPr>
                    </a:p>
                    <a:p>
                      <a:pPr marL="0" marR="0" algn="just">
                        <a:lnSpc>
                          <a:spcPct val="115000"/>
                        </a:lnSpc>
                        <a:spcBef>
                          <a:spcPts val="0"/>
                        </a:spcBef>
                        <a:spcAft>
                          <a:spcPts val="0"/>
                        </a:spcAft>
                      </a:pPr>
                      <a:r>
                        <a:rPr lang="id-ID" sz="1200" noProof="0" dirty="0" smtClean="0">
                          <a:latin typeface="Arial Narrow" pitchFamily="34" charset="0"/>
                          <a:ea typeface="Times New Roman"/>
                          <a:cs typeface="Times New Roman"/>
                        </a:rPr>
                        <a:t>           NIP. </a:t>
                      </a:r>
                      <a:r>
                        <a:rPr lang="en-US" sz="1200" noProof="0" dirty="0" smtClean="0">
                          <a:latin typeface="Arial Narrow" pitchFamily="34" charset="0"/>
                          <a:ea typeface="Times New Roman"/>
                          <a:cs typeface="Times New Roman"/>
                        </a:rPr>
                        <a:t>19820308 200912 1 001</a:t>
                      </a:r>
                      <a:endParaRPr lang="id-ID" sz="1200" noProof="0" dirty="0">
                        <a:latin typeface="Arial Narrow" pitchFamily="34" charset="0"/>
                        <a:ea typeface="Times New Roman"/>
                        <a:cs typeface="Times New Roman"/>
                      </a:endParaRPr>
                    </a:p>
                  </a:txBody>
                  <a:tcPr marL="68580" marR="68580" marT="0" marB="0"/>
                </a:tc>
              </a:tr>
              <a:tr h="1989440">
                <a:tc>
                  <a:txBody>
                    <a:bodyPr/>
                    <a:lstStyle/>
                    <a:p>
                      <a:pPr marL="4746625" marR="0" indent="1588" algn="just">
                        <a:lnSpc>
                          <a:spcPct val="115000"/>
                        </a:lnSpc>
                        <a:spcBef>
                          <a:spcPts val="0"/>
                        </a:spcBef>
                        <a:spcAft>
                          <a:spcPts val="0"/>
                        </a:spcAft>
                        <a:tabLst>
                          <a:tab pos="881380" algn="l"/>
                        </a:tabLst>
                      </a:pPr>
                      <a:endParaRPr lang="id-ID" sz="1200" noProof="0" dirty="0" smtClean="0">
                        <a:latin typeface="Bookman Old Style"/>
                        <a:ea typeface="Times New Roman"/>
                        <a:cs typeface="Times New Roman"/>
                      </a:endParaRPr>
                    </a:p>
                    <a:p>
                      <a:pPr marL="4746625" marR="0" indent="1588" algn="just">
                        <a:lnSpc>
                          <a:spcPct val="115000"/>
                        </a:lnSpc>
                        <a:spcBef>
                          <a:spcPts val="0"/>
                        </a:spcBef>
                        <a:spcAft>
                          <a:spcPts val="0"/>
                        </a:spcAft>
                        <a:tabLst>
                          <a:tab pos="881380" algn="l"/>
                        </a:tabLst>
                      </a:pPr>
                      <a:r>
                        <a:rPr lang="id-ID" sz="1200" noProof="0" dirty="0" smtClean="0">
                          <a:latin typeface="Arial Narrow" pitchFamily="34" charset="0"/>
                          <a:ea typeface="Times New Roman"/>
                          <a:cs typeface="Times New Roman"/>
                        </a:rPr>
                        <a:t>1</a:t>
                      </a:r>
                      <a:r>
                        <a:rPr lang="en-US" sz="1200" noProof="0" dirty="0" smtClean="0">
                          <a:latin typeface="Arial Narrow" pitchFamily="34" charset="0"/>
                          <a:ea typeface="Times New Roman"/>
                          <a:cs typeface="Times New Roman"/>
                        </a:rPr>
                        <a:t>1</a:t>
                      </a:r>
                      <a:r>
                        <a:rPr lang="id-ID" sz="1200" noProof="0" dirty="0" smtClean="0">
                          <a:latin typeface="Arial Narrow" pitchFamily="34" charset="0"/>
                          <a:ea typeface="Times New Roman"/>
                          <a:cs typeface="Times New Roman"/>
                        </a:rPr>
                        <a:t>.  DITERIMA TANGGAL </a:t>
                      </a:r>
                      <a:r>
                        <a:rPr lang="en-US" sz="1200" noProof="0" dirty="0" smtClean="0">
                          <a:latin typeface="Arial Narrow" pitchFamily="34" charset="0"/>
                          <a:ea typeface="Times New Roman"/>
                          <a:cs typeface="Times New Roman"/>
                        </a:rPr>
                        <a:t>12</a:t>
                      </a:r>
                      <a:r>
                        <a:rPr lang="id-ID" sz="1200" noProof="0" dirty="0" smtClean="0">
                          <a:latin typeface="Arial Narrow" pitchFamily="34" charset="0"/>
                          <a:ea typeface="Times New Roman"/>
                          <a:cs typeface="Times New Roman"/>
                        </a:rPr>
                        <a:t> Januari 2015  </a:t>
                      </a:r>
                    </a:p>
                    <a:p>
                      <a:pPr marL="4746625" marR="0" indent="1588" algn="just">
                        <a:lnSpc>
                          <a:spcPct val="115000"/>
                        </a:lnSpc>
                        <a:spcBef>
                          <a:spcPts val="0"/>
                        </a:spcBef>
                        <a:spcAft>
                          <a:spcPts val="0"/>
                        </a:spcAft>
                        <a:tabLst>
                          <a:tab pos="269240" algn="l"/>
                        </a:tabLst>
                      </a:pPr>
                      <a:r>
                        <a:rPr lang="id-ID" sz="1200" noProof="0" dirty="0" smtClean="0">
                          <a:latin typeface="Arial Narrow" pitchFamily="34" charset="0"/>
                          <a:ea typeface="Times New Roman"/>
                          <a:cs typeface="Times New Roman"/>
                        </a:rPr>
                        <a:t>                 ATASAN PEJABAT PENILAI,</a:t>
                      </a:r>
                      <a:endParaRPr lang="en-US" sz="1200" noProof="0" dirty="0" smtClean="0">
                        <a:latin typeface="Arial Narrow" pitchFamily="34" charset="0"/>
                        <a:ea typeface="Times New Roman"/>
                        <a:cs typeface="Times New Roman"/>
                      </a:endParaRPr>
                    </a:p>
                    <a:p>
                      <a:pPr marL="4746625" marR="0" indent="1588" algn="just">
                        <a:lnSpc>
                          <a:spcPct val="115000"/>
                        </a:lnSpc>
                        <a:spcBef>
                          <a:spcPts val="0"/>
                        </a:spcBef>
                        <a:spcAft>
                          <a:spcPts val="0"/>
                        </a:spcAft>
                        <a:tabLst>
                          <a:tab pos="269240" algn="l"/>
                        </a:tabLst>
                      </a:pPr>
                      <a:endParaRPr lang="en-US" sz="1000" noProof="0" dirty="0" smtClean="0">
                        <a:latin typeface="Arial Narrow" pitchFamily="34" charset="0"/>
                        <a:ea typeface="Times New Roman"/>
                        <a:cs typeface="Times New Roman"/>
                      </a:endParaRPr>
                    </a:p>
                    <a:p>
                      <a:pPr marL="4746625" marR="0" indent="1588" algn="just">
                        <a:lnSpc>
                          <a:spcPct val="115000"/>
                        </a:lnSpc>
                        <a:spcBef>
                          <a:spcPts val="0"/>
                        </a:spcBef>
                        <a:spcAft>
                          <a:spcPts val="0"/>
                        </a:spcAft>
                        <a:tabLst>
                          <a:tab pos="269240" algn="l"/>
                        </a:tabLst>
                      </a:pPr>
                      <a:endParaRPr lang="en-US" sz="1000" noProof="0" dirty="0" smtClean="0">
                        <a:latin typeface="Arial Narrow" pitchFamily="34" charset="0"/>
                        <a:ea typeface="Times New Roman"/>
                        <a:cs typeface="Times New Roman"/>
                      </a:endParaRPr>
                    </a:p>
                    <a:p>
                      <a:pPr marL="4746625" marR="0" indent="1588" algn="just">
                        <a:lnSpc>
                          <a:spcPct val="115000"/>
                        </a:lnSpc>
                        <a:spcBef>
                          <a:spcPts val="0"/>
                        </a:spcBef>
                        <a:spcAft>
                          <a:spcPts val="0"/>
                        </a:spcAft>
                        <a:tabLst>
                          <a:tab pos="269240" algn="l"/>
                        </a:tabLst>
                      </a:pPr>
                      <a:endParaRPr lang="en-US" sz="1000" noProof="0" dirty="0" smtClean="0">
                        <a:latin typeface="Arial Narrow" pitchFamily="34" charset="0"/>
                        <a:ea typeface="Times New Roman"/>
                        <a:cs typeface="Times New Roman"/>
                      </a:endParaRPr>
                    </a:p>
                    <a:p>
                      <a:pPr marL="4746625" marR="0" indent="1588" algn="just">
                        <a:spcBef>
                          <a:spcPts val="0"/>
                        </a:spcBef>
                        <a:spcAft>
                          <a:spcPts val="0"/>
                        </a:spcAft>
                      </a:pPr>
                      <a:r>
                        <a:rPr lang="id-ID" sz="1200" noProof="0" dirty="0" smtClean="0">
                          <a:latin typeface="Arial Narrow" pitchFamily="34" charset="0"/>
                          <a:ea typeface="Times New Roman"/>
                          <a:cs typeface="Times New Roman"/>
                        </a:rPr>
                        <a:t>           </a:t>
                      </a:r>
                      <a:r>
                        <a:rPr lang="en-US" sz="1200" noProof="0" dirty="0" smtClean="0">
                          <a:latin typeface="Arial Narrow" pitchFamily="34" charset="0"/>
                          <a:ea typeface="Times New Roman"/>
                          <a:cs typeface="Times New Roman"/>
                        </a:rPr>
                        <a:t>        </a:t>
                      </a:r>
                      <a:r>
                        <a:rPr lang="id-ID" sz="1200" noProof="0" dirty="0" smtClean="0">
                          <a:latin typeface="Arial Narrow" pitchFamily="34" charset="0"/>
                          <a:ea typeface="Times New Roman"/>
                          <a:cs typeface="Times New Roman"/>
                        </a:rPr>
                        <a:t> </a:t>
                      </a:r>
                      <a:r>
                        <a:rPr lang="en-US" sz="1200" u="sng" noProof="0" dirty="0" err="1" smtClean="0">
                          <a:latin typeface="Arial Narrow" pitchFamily="34" charset="0"/>
                          <a:ea typeface="Times New Roman"/>
                          <a:cs typeface="Times New Roman"/>
                        </a:rPr>
                        <a:t>Syaiful</a:t>
                      </a:r>
                      <a:r>
                        <a:rPr lang="en-US" sz="1200" u="sng" baseline="0" noProof="0" dirty="0" smtClean="0">
                          <a:latin typeface="Arial Narrow" pitchFamily="34" charset="0"/>
                          <a:ea typeface="Times New Roman"/>
                          <a:cs typeface="Times New Roman"/>
                        </a:rPr>
                        <a:t> </a:t>
                      </a:r>
                      <a:r>
                        <a:rPr lang="en-US" sz="1200" u="sng" baseline="0" noProof="0" dirty="0" err="1" smtClean="0">
                          <a:latin typeface="Arial Narrow" pitchFamily="34" charset="0"/>
                          <a:ea typeface="Times New Roman"/>
                          <a:cs typeface="Times New Roman"/>
                        </a:rPr>
                        <a:t>Bagus,SH,MH</a:t>
                      </a:r>
                      <a:endParaRPr lang="id-ID" sz="1200" noProof="0" dirty="0" smtClean="0">
                        <a:latin typeface="Arial Narrow" pitchFamily="34" charset="0"/>
                        <a:ea typeface="Times New Roman"/>
                        <a:cs typeface="Times New Roman"/>
                      </a:endParaRPr>
                    </a:p>
                    <a:p>
                      <a:pPr marL="4746625" marR="0" indent="1588" algn="just">
                        <a:lnSpc>
                          <a:spcPct val="115000"/>
                        </a:lnSpc>
                        <a:spcBef>
                          <a:spcPts val="0"/>
                        </a:spcBef>
                        <a:spcAft>
                          <a:spcPts val="0"/>
                        </a:spcAft>
                      </a:pPr>
                      <a:r>
                        <a:rPr lang="id-ID" sz="1200" noProof="0" dirty="0" smtClean="0">
                          <a:latin typeface="Arial Narrow" pitchFamily="34" charset="0"/>
                          <a:ea typeface="Times New Roman"/>
                          <a:cs typeface="Times New Roman"/>
                        </a:rPr>
                        <a:t>             NIP. 1960</a:t>
                      </a:r>
                      <a:r>
                        <a:rPr lang="en-US" sz="1200" noProof="0" dirty="0" smtClean="0">
                          <a:latin typeface="Arial Narrow" pitchFamily="34" charset="0"/>
                          <a:ea typeface="Times New Roman"/>
                          <a:cs typeface="Times New Roman"/>
                        </a:rPr>
                        <a:t>0212</a:t>
                      </a:r>
                      <a:r>
                        <a:rPr lang="en-US" sz="1200" baseline="0" noProof="0" dirty="0" smtClean="0">
                          <a:latin typeface="Arial Narrow" pitchFamily="34" charset="0"/>
                          <a:ea typeface="Times New Roman"/>
                          <a:cs typeface="Times New Roman"/>
                        </a:rPr>
                        <a:t> 198503 1 009</a:t>
                      </a:r>
                      <a:endParaRPr lang="id-ID" sz="1200" noProof="0" dirty="0">
                        <a:latin typeface="Arial Narrow" pitchFamily="34" charset="0"/>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Content Placeholder 2"/>
          <p:cNvSpPr>
            <a:spLocks noGrp="1"/>
          </p:cNvSpPr>
          <p:nvPr>
            <p:ph idx="1"/>
          </p:nvPr>
        </p:nvSpPr>
        <p:spPr>
          <a:xfrm>
            <a:off x="457200" y="381000"/>
            <a:ext cx="8229600" cy="6096000"/>
          </a:xfrm>
          <a:solidFill>
            <a:srgbClr val="92D050"/>
          </a:solidFill>
        </p:spPr>
        <p:txBody>
          <a:bodyPr/>
          <a:lstStyle/>
          <a:p>
            <a:pPr algn="just" eaLnBrk="1" hangingPunct="1">
              <a:buFont typeface="Arial" charset="0"/>
              <a:buNone/>
            </a:pPr>
            <a:r>
              <a:rPr lang="id-ID" sz="2000" smtClean="0"/>
              <a:t>	</a:t>
            </a:r>
          </a:p>
          <a:p>
            <a:pPr algn="just" eaLnBrk="1" hangingPunct="1">
              <a:buFont typeface="Arial" charset="0"/>
              <a:buNone/>
            </a:pPr>
            <a:endParaRPr lang="id-ID" sz="2000" smtClean="0"/>
          </a:p>
          <a:p>
            <a:pPr algn="just" eaLnBrk="1" hangingPunct="1">
              <a:buFont typeface="Arial" charset="0"/>
              <a:buNone/>
            </a:pPr>
            <a:endParaRPr lang="id-ID" sz="2000" smtClean="0"/>
          </a:p>
          <a:p>
            <a:pPr algn="just" eaLnBrk="1" hangingPunct="1">
              <a:buFont typeface="Arial" charset="0"/>
              <a:buNone/>
            </a:pPr>
            <a:endParaRPr lang="id-ID" sz="2000" smtClean="0"/>
          </a:p>
          <a:p>
            <a:pPr algn="just" eaLnBrk="1" hangingPunct="1">
              <a:buFont typeface="Arial" charset="0"/>
              <a:buNone/>
            </a:pPr>
            <a:r>
              <a:rPr lang="id-ID" sz="2000" smtClean="0"/>
              <a:t>	Pejabat penilai dapat memberikan rekomendasi berdasarkan hasil penilaian prestasi kerja sbb:</a:t>
            </a:r>
          </a:p>
          <a:p>
            <a:pPr algn="just" eaLnBrk="1" hangingPunct="1">
              <a:buFont typeface="Wingdings" pitchFamily="2" charset="2"/>
              <a:buChar char="v"/>
            </a:pPr>
            <a:r>
              <a:rPr lang="id-ID" sz="2000" smtClean="0"/>
              <a:t>Untuk peningkatan kemampuan dengan mengikutsertakan diklat teknis, seperti diklat komputer, kenaikan pangkat, pensiun, kehumasan, sekretaris, dsb.</a:t>
            </a:r>
          </a:p>
          <a:p>
            <a:pPr algn="just" eaLnBrk="1" hangingPunct="1">
              <a:buFont typeface="Wingdings" pitchFamily="2" charset="2"/>
              <a:buChar char="v"/>
            </a:pPr>
            <a:r>
              <a:rPr lang="id-ID" sz="2000" smtClean="0"/>
              <a:t>Untuk menambah wawasan pengetahuan dalam bidang pekerjaan, perlu dilakukan rotasi pegawai dsb.</a:t>
            </a:r>
          </a:p>
          <a:p>
            <a:pPr algn="just" eaLnBrk="1" hangingPunct="1">
              <a:buFont typeface="Wingdings" pitchFamily="2" charset="2"/>
              <a:buChar char="v"/>
            </a:pPr>
            <a:r>
              <a:rPr lang="id-ID" sz="2000" smtClean="0"/>
              <a:t>Untuk kebutuhan pengembangan, perlu peningkatan pendidikan dan peningkatan karier (promosi) dsb.</a:t>
            </a:r>
          </a:p>
          <a:p>
            <a:pPr algn="just" eaLnBrk="1" hangingPunct="1">
              <a:buFont typeface="Arial" charset="0"/>
              <a:buNone/>
            </a:pPr>
            <a:endParaRPr lang="id-ID" sz="2000" smtClean="0"/>
          </a:p>
        </p:txBody>
      </p:sp>
      <p:sp>
        <p:nvSpPr>
          <p:cNvPr id="5" name="Rounded Rectangle 4"/>
          <p:cNvSpPr/>
          <p:nvPr/>
        </p:nvSpPr>
        <p:spPr>
          <a:xfrm>
            <a:off x="2514600" y="457200"/>
            <a:ext cx="4038600" cy="91440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dirty="0">
                <a:solidFill>
                  <a:srgbClr val="FFFF00"/>
                </a:solidFill>
              </a:rPr>
              <a:t>REKOMENDASI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228600"/>
            <a:ext cx="8686800" cy="6324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Pie 3"/>
          <p:cNvSpPr/>
          <p:nvPr/>
        </p:nvSpPr>
        <p:spPr>
          <a:xfrm>
            <a:off x="228600" y="457200"/>
            <a:ext cx="8686800" cy="6096000"/>
          </a:xfrm>
          <a:prstGeom prst="pie">
            <a:avLst>
              <a:gd name="adj1" fmla="val 0"/>
              <a:gd name="adj2" fmla="val 16498188"/>
            </a:avLst>
          </a:prstGeom>
        </p:spPr>
        <p:style>
          <a:lnRef idx="1">
            <a:schemeClr val="accent5"/>
          </a:lnRef>
          <a:fillRef idx="2">
            <a:schemeClr val="accent5"/>
          </a:fillRef>
          <a:effectRef idx="1">
            <a:schemeClr val="accent5"/>
          </a:effectRef>
          <a:fontRef idx="minor">
            <a:schemeClr val="dk1"/>
          </a:fontRef>
        </p:style>
        <p:txBody>
          <a:bodyPr anchor="ctr"/>
          <a:lstStyle/>
          <a:p>
            <a:pPr marL="514350" lvl="1" indent="-514350" algn="just">
              <a:buFont typeface="Arial" charset="0"/>
              <a:buAutoNum type="arabicPeriod" startAt="2"/>
              <a:defRPr/>
            </a:pPr>
            <a:r>
              <a:rPr lang="id-ID" sz="2400" b="1" dirty="0">
                <a:solidFill>
                  <a:schemeClr val="tx1"/>
                </a:solidFill>
                <a:cs typeface="Arial" charset="0"/>
              </a:rPr>
              <a:t>SKP memuat </a:t>
            </a:r>
            <a:r>
              <a:rPr lang="id-ID" sz="2400" b="1" dirty="0">
                <a:solidFill>
                  <a:srgbClr val="0000FF"/>
                </a:solidFill>
                <a:cs typeface="Arial" charset="0"/>
              </a:rPr>
              <a:t>kegiatan tugas jabatan dan target yg harus dicapai. </a:t>
            </a:r>
          </a:p>
          <a:p>
            <a:pPr marL="514350" lvl="1" indent="-514350" algn="just">
              <a:defRPr/>
            </a:pPr>
            <a:r>
              <a:rPr lang="id-ID" sz="2400" b="1" dirty="0">
                <a:solidFill>
                  <a:schemeClr val="tx1"/>
                </a:solidFill>
                <a:cs typeface="Arial" charset="0"/>
              </a:rPr>
              <a:t>	Setiap kegiatan tugas jabatan yg akan dilakukan harus berdasarkan pada tugas dan fungsi, wewenang, tanggung jawab, dan uraian tugas yg telah ditetapkan dalam Struktur Organisasi dan Tata Kerja (SOTK).</a:t>
            </a:r>
          </a:p>
          <a:p>
            <a:pPr marL="514350" lvl="1" indent="-514350" algn="just">
              <a:buFont typeface="Arial" charset="0"/>
              <a:buAutoNum type="arabicPeriod" startAt="2"/>
              <a:defRPr/>
            </a:pPr>
            <a:endParaRPr lang="id-ID" sz="2000" b="1" dirty="0">
              <a:solidFill>
                <a:schemeClr val="tx1"/>
              </a:solidFill>
              <a:cs typeface="Arial" charset="0"/>
            </a:endParaRPr>
          </a:p>
          <a:p>
            <a:pPr marL="514350" lvl="1" indent="-514350" algn="just">
              <a:defRPr/>
            </a:pPr>
            <a:r>
              <a:rPr lang="id-ID" sz="2400" b="1" dirty="0">
                <a:solidFill>
                  <a:schemeClr val="tx1"/>
                </a:solidFill>
                <a:cs typeface="Arial" charset="0"/>
              </a:rPr>
              <a:t>3. PNS yg </a:t>
            </a:r>
            <a:r>
              <a:rPr lang="id-ID" sz="2400" b="1" dirty="0">
                <a:solidFill>
                  <a:srgbClr val="FF00FF"/>
                </a:solidFill>
                <a:cs typeface="Arial" charset="0"/>
              </a:rPr>
              <a:t>tidak menyusun SKP dijatuhi hukuman </a:t>
            </a:r>
            <a:r>
              <a:rPr lang="id-ID" sz="2400" b="1" dirty="0">
                <a:solidFill>
                  <a:schemeClr val="tx1"/>
                </a:solidFill>
                <a:cs typeface="Arial" charset="0"/>
              </a:rPr>
              <a:t>sesuai dengan ketentuan peraturan perundang-undangan y</a:t>
            </a:r>
            <a:r>
              <a:rPr lang="en-US" sz="2400" b="1" dirty="0">
                <a:solidFill>
                  <a:schemeClr val="tx1"/>
                </a:solidFill>
                <a:cs typeface="Arial" charset="0"/>
              </a:rPr>
              <a:t>an</a:t>
            </a:r>
            <a:r>
              <a:rPr lang="id-ID" sz="2400" b="1" dirty="0">
                <a:solidFill>
                  <a:schemeClr val="tx1"/>
                </a:solidFill>
                <a:cs typeface="Arial" charset="0"/>
              </a:rPr>
              <a:t>g mengatur mengenai disiplin PNS.</a:t>
            </a:r>
          </a:p>
          <a:p>
            <a:pPr marL="514350" lvl="1" indent="-514350" algn="just">
              <a:buFont typeface="Arial" charset="0"/>
              <a:buNone/>
              <a:defRPr/>
            </a:pPr>
            <a:endParaRPr lang="id-ID" sz="2400" b="1" dirty="0">
              <a:solidFill>
                <a:schemeClr val="tx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Content Placeholder 2"/>
          <p:cNvSpPr>
            <a:spLocks noGrp="1"/>
          </p:cNvSpPr>
          <p:nvPr>
            <p:ph idx="1"/>
          </p:nvPr>
        </p:nvSpPr>
        <p:spPr/>
        <p:txBody>
          <a:bodyPr/>
          <a:lstStyle/>
          <a:p>
            <a:pPr>
              <a:buFont typeface="Arial" charset="0"/>
              <a:buNone/>
            </a:pPr>
            <a:r>
              <a:rPr lang="en-US" smtClean="0"/>
              <a:t>    </a:t>
            </a:r>
          </a:p>
        </p:txBody>
      </p:sp>
      <p:sp>
        <p:nvSpPr>
          <p:cNvPr id="4" name="Oval 3"/>
          <p:cNvSpPr/>
          <p:nvPr/>
        </p:nvSpPr>
        <p:spPr>
          <a:xfrm>
            <a:off x="685800" y="1828800"/>
            <a:ext cx="7848600" cy="2133600"/>
          </a:xfrm>
          <a:prstGeom prst="ellipse">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PENILAIAN UNTUK PNS YANG DIBERHENTIKAN DARI JABATAN ORGANIKNYA</a:t>
            </a:r>
            <a:br>
              <a:rPr lang="en-US" sz="2400" dirty="0">
                <a:solidFill>
                  <a:schemeClr val="tx1"/>
                </a:solidFill>
              </a:rPr>
            </a:br>
            <a:r>
              <a:rPr lang="en-US" sz="2400" dirty="0">
                <a:solidFill>
                  <a:schemeClr val="tx1"/>
                </a:solidFill>
              </a:rPr>
              <a:t>(PERILAKU KERJA)</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p:txBody>
          <a:bodyPr/>
          <a:lstStyle/>
          <a:p>
            <a:pPr>
              <a:defRPr/>
            </a:pPr>
            <a:fld id="{74B81650-BCBC-4ED6-8F51-E2FF27F62871}" type="slidenum">
              <a:rPr lang="en-US" smtClean="0"/>
              <a:pPr>
                <a:defRPr/>
              </a:pPr>
              <a:t>51</a:t>
            </a:fld>
            <a:endParaRPr lang="en-US" smtClean="0"/>
          </a:p>
        </p:txBody>
      </p:sp>
      <p:sp>
        <p:nvSpPr>
          <p:cNvPr id="80899" name="Rectangle 2"/>
          <p:cNvSpPr>
            <a:spLocks noChangeArrowheads="1"/>
          </p:cNvSpPr>
          <p:nvPr/>
        </p:nvSpPr>
        <p:spPr bwMode="auto">
          <a:xfrm>
            <a:off x="1793875" y="136525"/>
            <a:ext cx="5046663" cy="523875"/>
          </a:xfrm>
          <a:prstGeom prst="rect">
            <a:avLst/>
          </a:prstGeom>
          <a:noFill/>
          <a:ln w="9525">
            <a:noFill/>
            <a:miter lim="800000"/>
            <a:headEnd/>
            <a:tailEnd/>
          </a:ln>
        </p:spPr>
        <p:txBody>
          <a:bodyPr anchor="ctr">
            <a:spAutoFit/>
          </a:bodyPr>
          <a:lstStyle/>
          <a:p>
            <a:pPr algn="ctr"/>
            <a:r>
              <a:rPr lang="id-ID" sz="1400" b="1">
                <a:latin typeface="Rockwell Extra Bold" pitchFamily="18" charset="0"/>
                <a:cs typeface="Times New Roman" pitchFamily="18" charset="0"/>
              </a:rPr>
              <a:t>PENILAIAN  PRESTASI KERJA</a:t>
            </a:r>
            <a:endParaRPr lang="en-US" sz="1100">
              <a:latin typeface="Rockwell Extra Bold" pitchFamily="18" charset="0"/>
            </a:endParaRPr>
          </a:p>
          <a:p>
            <a:pPr algn="ctr" eaLnBrk="0" hangingPunct="0"/>
            <a:r>
              <a:rPr lang="id-ID" sz="1400" b="1">
                <a:latin typeface="Rockwell Extra Bold" pitchFamily="18" charset="0"/>
                <a:cs typeface="Times New Roman" pitchFamily="18" charset="0"/>
              </a:rPr>
              <a:t>PEGAWAI  NEGERI  SIPIL</a:t>
            </a:r>
            <a:endParaRPr lang="en-US">
              <a:latin typeface="Rockwell Extra Bold" pitchFamily="18" charset="0"/>
            </a:endParaRPr>
          </a:p>
        </p:txBody>
      </p:sp>
      <p:graphicFrame>
        <p:nvGraphicFramePr>
          <p:cNvPr id="369667" name="Group 3"/>
          <p:cNvGraphicFramePr>
            <a:graphicFrameLocks noGrp="1"/>
          </p:cNvGraphicFramePr>
          <p:nvPr/>
        </p:nvGraphicFramePr>
        <p:xfrm>
          <a:off x="228600" y="735013"/>
          <a:ext cx="8839201" cy="5897562"/>
        </p:xfrm>
        <a:graphic>
          <a:graphicData uri="http://schemas.openxmlformats.org/drawingml/2006/table">
            <a:tbl>
              <a:tblPr/>
              <a:tblGrid>
                <a:gridCol w="549969"/>
                <a:gridCol w="3872467"/>
                <a:gridCol w="4416765"/>
              </a:tblGrid>
              <a:tr h="64014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INSTANSI INDUK   : KEMENTERIAN KESEHATAN</a:t>
                      </a:r>
                    </a:p>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DIPEKERJAKAN/</a:t>
                      </a:r>
                    </a:p>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DIPERBANTUKAN : PALANG MERAH INDONESIA (PMI)</a:t>
                      </a:r>
                    </a:p>
                  </a:txBody>
                  <a:tcPr marT="45725" marB="45725" horzOverflow="overflow">
                    <a:lnL cap="flat">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JANGKA WAKTU PENILAIAN</a:t>
                      </a:r>
                      <a:endPar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1 JULI 2014 s.d. 31 DESEMBER 2014</a:t>
                      </a:r>
                      <a:endParaRPr kumimoji="0" lang="id-ID" sz="1200" b="0" i="0" u="none" strike="noStrike" cap="none" normalizeH="0" baseline="0" noProof="0" smtClean="0">
                        <a:ln>
                          <a:noFill/>
                        </a:ln>
                        <a:solidFill>
                          <a:srgbClr val="000066"/>
                        </a:solidFill>
                        <a:effectLst/>
                        <a:latin typeface="Arial" charset="0"/>
                      </a:endParaRPr>
                    </a:p>
                  </a:txBody>
                  <a:tcPr marT="45725" marB="45725" horzOverflow="overflow">
                    <a:lnL>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r>
              <a:tr h="334999">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1.</a:t>
                      </a:r>
                      <a:endParaRPr kumimoji="0" lang="id-ID" sz="1800" b="0" i="0" u="none" strike="noStrike" cap="none" normalizeH="0" baseline="0" noProof="0" smtClean="0">
                        <a:ln>
                          <a:noFill/>
                        </a:ln>
                        <a:solidFill>
                          <a:srgbClr val="000066"/>
                        </a:solidFill>
                        <a:effectLst/>
                        <a:latin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YANG  DINILAI</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r>
              <a:tr h="27434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a.  N a m a</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Agung Hertanto</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93">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b.  N I P</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19750326 200001 1 001</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6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c.  Pangkat, golongan ruang</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Penata Muda, III/a</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956">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d.  Jabatan / Pekerjaan</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Pengelola Laboratorium</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6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e.  Unit Organisasi</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RS Fatmawati</a:t>
                      </a: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49">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2.</a:t>
                      </a:r>
                      <a:endParaRPr kumimoji="0" lang="id-ID" sz="1800" b="0" i="0" u="none" strike="noStrike" cap="none" normalizeH="0" baseline="0" noProof="0" smtClean="0">
                        <a:ln>
                          <a:noFill/>
                        </a:ln>
                        <a:solidFill>
                          <a:srgbClr val="000066"/>
                        </a:solidFill>
                        <a:effectLst/>
                        <a:latin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PEJABAT  PENILAI</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r>
              <a:tr h="27434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a.  N a m a</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cs typeface="Times New Roman" pitchFamily="18" charset="0"/>
                        </a:rPr>
                        <a:t>Dr. Syafruddin</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55">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b.  N I P</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cs typeface="Times New Roman" pitchFamily="18" charset="0"/>
                        </a:rPr>
                        <a:t>19680215 198801 1 002</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515">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c.  Pangkat, golongan ruang</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Pembina/ IV/a</a:t>
                      </a: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6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d.  Jabatan / Pekerjaan</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Arial" charset="0"/>
                        </a:rPr>
                        <a:t>Kepala Laboratorium</a:t>
                      </a: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956">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e.  Unit Organisasi</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d-ID" sz="1200" b="0" i="0" u="none" strike="noStrike" cap="none" normalizeH="0" baseline="0" noProof="0" dirty="0" smtClean="0">
                          <a:ln>
                            <a:noFill/>
                          </a:ln>
                          <a:solidFill>
                            <a:srgbClr val="000066"/>
                          </a:solidFill>
                          <a:effectLst/>
                          <a:latin typeface="Arial" charset="0"/>
                        </a:rPr>
                        <a:t>RS Fatmawati</a:t>
                      </a: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2131">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3.</a:t>
                      </a:r>
                      <a:endParaRPr kumimoji="0" lang="id-ID" sz="1800" b="0" i="0" u="none" strike="noStrike" cap="none" normalizeH="0" baseline="0" noProof="0" smtClean="0">
                        <a:ln>
                          <a:noFill/>
                        </a:ln>
                        <a:solidFill>
                          <a:srgbClr val="000066"/>
                        </a:solidFill>
                        <a:effectLst/>
                        <a:latin typeface="Arial" charset="0"/>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noProof="0" smtClean="0">
                          <a:ln>
                            <a:noFill/>
                          </a:ln>
                          <a:solidFill>
                            <a:srgbClr val="000066"/>
                          </a:solidFill>
                          <a:effectLst/>
                          <a:latin typeface="Times New Roman" pitchFamily="18" charset="0"/>
                          <a:cs typeface="Times New Roman" pitchFamily="18" charset="0"/>
                        </a:rPr>
                        <a:t>ATASAN PEJABAT  PENILAI</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r>
              <a:tr h="282605">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a.  N a m a</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dr.</a:t>
                      </a:r>
                      <a:r>
                        <a:rPr lang="id-ID" sz="1200" baseline="0" noProof="0" dirty="0" smtClean="0">
                          <a:solidFill>
                            <a:srgbClr val="002060"/>
                          </a:solidFill>
                        </a:rPr>
                        <a:t> Supriyono, M.ARS</a:t>
                      </a:r>
                      <a:endParaRPr lang="id-ID" sz="1200" noProof="0" dirty="0">
                        <a:solidFill>
                          <a:srgbClr val="002060"/>
                        </a:solidFill>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956">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b.  N I P</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19650203 198512 1 001</a:t>
                      </a:r>
                      <a:endParaRPr lang="id-ID" sz="1200" noProof="0" dirty="0">
                        <a:solidFill>
                          <a:srgbClr val="002060"/>
                        </a:solidFill>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6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c.  Pangkat, golongan ruang</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Pembina Utama Muda,</a:t>
                      </a:r>
                      <a:r>
                        <a:rPr lang="id-ID" sz="1200" baseline="0" noProof="0" dirty="0" smtClean="0">
                          <a:solidFill>
                            <a:srgbClr val="002060"/>
                          </a:solidFill>
                        </a:rPr>
                        <a:t> IV/c</a:t>
                      </a:r>
                      <a:endParaRPr lang="id-ID" sz="1200" noProof="0" dirty="0">
                        <a:solidFill>
                          <a:srgbClr val="002060"/>
                        </a:solidFill>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956">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d.  Jabatan / Pekerjaan</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Direktur</a:t>
                      </a:r>
                      <a:endParaRPr lang="id-ID" sz="1200" noProof="0" dirty="0">
                        <a:solidFill>
                          <a:srgbClr val="002060"/>
                        </a:solidFill>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69">
                <a:tc vMerge="1">
                  <a:txBody>
                    <a:bodyPr/>
                    <a:lstStyle/>
                    <a:p>
                      <a:endParaRPr lang="id-ID"/>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0" i="0" u="none" strike="noStrike" cap="none" normalizeH="0" baseline="0" noProof="0" smtClean="0">
                          <a:ln>
                            <a:noFill/>
                          </a:ln>
                          <a:solidFill>
                            <a:srgbClr val="000066"/>
                          </a:solidFill>
                          <a:effectLst/>
                          <a:latin typeface="Times New Roman" pitchFamily="18" charset="0"/>
                          <a:cs typeface="Times New Roman" pitchFamily="18" charset="0"/>
                        </a:rPr>
                        <a:t>e.  Unit Organisasi</a:t>
                      </a:r>
                      <a:endParaRPr kumimoji="0" lang="id-ID" sz="1200" b="0" i="0" u="none" strike="noStrike" cap="none" normalizeH="0" baseline="0" noProof="0" smtClean="0">
                        <a:ln>
                          <a:noFill/>
                        </a:ln>
                        <a:solidFill>
                          <a:srgbClr val="000066"/>
                        </a:solidFill>
                        <a:effectLst/>
                        <a:latin typeface="Arial" charset="0"/>
                      </a:endParaRPr>
                    </a:p>
                  </a:txBody>
                  <a:tcPr marT="45725" marB="4572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id-ID" sz="1200" noProof="0" dirty="0" smtClean="0">
                          <a:solidFill>
                            <a:srgbClr val="002060"/>
                          </a:solidFill>
                        </a:rPr>
                        <a:t>RS Fatmawati</a:t>
                      </a:r>
                      <a:endParaRPr lang="id-ID" sz="1200" noProof="0" dirty="0">
                        <a:solidFill>
                          <a:srgbClr val="002060"/>
                        </a:solidFill>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0964" name="Rectangle 70"/>
          <p:cNvSpPr>
            <a:spLocks noChangeArrowheads="1"/>
          </p:cNvSpPr>
          <p:nvPr/>
        </p:nvSpPr>
        <p:spPr bwMode="auto">
          <a:xfrm>
            <a:off x="0" y="8493125"/>
            <a:ext cx="9144000" cy="0"/>
          </a:xfrm>
          <a:prstGeom prst="rect">
            <a:avLst/>
          </a:prstGeom>
          <a:noFill/>
          <a:ln w="9525">
            <a:noFill/>
            <a:miter lim="800000"/>
            <a:headEnd/>
            <a:tailEnd/>
          </a:ln>
        </p:spPr>
        <p:txBody>
          <a:bodyPr wrap="none" anchor="ctr">
            <a:spAutoFit/>
          </a:bodyPr>
          <a:lstStyle/>
          <a:p>
            <a:endParaRPr lang="en-GB"/>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60325" y="76200"/>
          <a:ext cx="8991599" cy="6608760"/>
        </p:xfrm>
        <a:graphic>
          <a:graphicData uri="http://schemas.openxmlformats.org/drawingml/2006/table">
            <a:tbl>
              <a:tblPr firstRow="1" bandRow="1">
                <a:tableStyleId>{5C22544A-7EE6-4342-B048-85BDC9FD1C3A}</a:tableStyleId>
              </a:tblPr>
              <a:tblGrid>
                <a:gridCol w="370329"/>
                <a:gridCol w="3407031"/>
                <a:gridCol w="2992262"/>
                <a:gridCol w="2221977"/>
              </a:tblGrid>
              <a:tr h="388301">
                <a:tc rowSpan="11">
                  <a:txBody>
                    <a:bodyPr/>
                    <a:lstStyle/>
                    <a:p>
                      <a:r>
                        <a:rPr lang="id-ID" sz="1200" noProof="0" dirty="0" smtClean="0"/>
                        <a:t>4.</a:t>
                      </a:r>
                      <a:endParaRPr lang="id-ID" sz="1200" noProof="0" dirty="0"/>
                    </a:p>
                  </a:txBody>
                  <a:tcPr marT="45723" marB="45723"/>
                </a:tc>
                <a:tc gridSpan="3">
                  <a:txBody>
                    <a:bodyPr/>
                    <a:lstStyle/>
                    <a:p>
                      <a:r>
                        <a:rPr lang="id-ID" sz="1200" noProof="0" smtClean="0"/>
                        <a:t>NILAI PERILAKU KERJA</a:t>
                      </a:r>
                      <a:endParaRPr lang="id-ID" sz="1200" noProof="0"/>
                    </a:p>
                  </a:txBody>
                  <a:tcPr marT="45723" marB="45723"/>
                </a:tc>
                <a:tc hMerge="1">
                  <a:txBody>
                    <a:bodyPr/>
                    <a:lstStyle/>
                    <a:p>
                      <a:endParaRPr lang="en-US"/>
                    </a:p>
                  </a:txBody>
                  <a:tcPr/>
                </a:tc>
                <a:tc hMerge="1">
                  <a:txBody>
                    <a:bodyPr/>
                    <a:lstStyle/>
                    <a:p>
                      <a:endParaRPr lang="en-US" dirty="0"/>
                    </a:p>
                  </a:txBody>
                  <a:tcPr/>
                </a:tc>
              </a:tr>
              <a:tr h="417064">
                <a:tc vMerge="1">
                  <a:txBody>
                    <a:bodyPr/>
                    <a:lstStyle/>
                    <a:p>
                      <a:endParaRPr lang="en-US" sz="1400" dirty="0"/>
                    </a:p>
                  </a:txBody>
                  <a:tcPr/>
                </a:tc>
                <a:tc rowSpan="2">
                  <a:txBody>
                    <a:bodyPr/>
                    <a:lstStyle/>
                    <a:p>
                      <a:r>
                        <a:rPr lang="id-ID" sz="1200" noProof="0" dirty="0" smtClean="0"/>
                        <a:t>PENILAIAN PERILAKU</a:t>
                      </a:r>
                      <a:endParaRPr lang="id-ID" sz="1200" noProof="0" dirty="0"/>
                    </a:p>
                  </a:txBody>
                  <a:tcPr marT="45723" marB="45723"/>
                </a:tc>
                <a:tc gridSpan="2">
                  <a:txBody>
                    <a:bodyPr/>
                    <a:lstStyle/>
                    <a:p>
                      <a:pPr algn="ctr"/>
                      <a:r>
                        <a:rPr lang="id-ID" sz="1200" noProof="0" smtClean="0"/>
                        <a:t>NILAI YANG DIBERIKAN</a:t>
                      </a:r>
                      <a:endParaRPr lang="id-ID" sz="1200" noProof="0"/>
                    </a:p>
                  </a:txBody>
                  <a:tcPr marT="45723" marB="45723"/>
                </a:tc>
                <a:tc hMerge="1">
                  <a:txBody>
                    <a:bodyPr/>
                    <a:lstStyle/>
                    <a:p>
                      <a:endParaRPr lang="en-US" dirty="0"/>
                    </a:p>
                  </a:txBody>
                  <a:tcPr/>
                </a:tc>
              </a:tr>
              <a:tr h="431446">
                <a:tc vMerge="1">
                  <a:txBody>
                    <a:bodyPr/>
                    <a:lstStyle/>
                    <a:p>
                      <a:endParaRPr lang="en-US" sz="1400" dirty="0"/>
                    </a:p>
                  </a:txBody>
                  <a:tcPr/>
                </a:tc>
                <a:tc vMerge="1">
                  <a:txBody>
                    <a:bodyPr/>
                    <a:lstStyle/>
                    <a:p>
                      <a:endParaRPr lang="en-US" dirty="0"/>
                    </a:p>
                  </a:txBody>
                  <a:tcPr/>
                </a:tc>
                <a:tc>
                  <a:txBody>
                    <a:bodyPr/>
                    <a:lstStyle/>
                    <a:p>
                      <a:pPr algn="ctr"/>
                      <a:r>
                        <a:rPr lang="id-ID" sz="1200" noProof="0" smtClean="0"/>
                        <a:t>ANGKA</a:t>
                      </a:r>
                      <a:endParaRPr lang="id-ID" sz="1200" noProof="0"/>
                    </a:p>
                  </a:txBody>
                  <a:tcPr marT="45723" marB="45723"/>
                </a:tc>
                <a:tc>
                  <a:txBody>
                    <a:bodyPr/>
                    <a:lstStyle/>
                    <a:p>
                      <a:pPr algn="ctr"/>
                      <a:r>
                        <a:rPr lang="id-ID" sz="1400" noProof="0" smtClean="0"/>
                        <a:t>SEBUTAN</a:t>
                      </a:r>
                      <a:endParaRPr lang="id-ID" sz="1400" noProof="0"/>
                    </a:p>
                  </a:txBody>
                  <a:tcPr marT="45723" marB="45723"/>
                </a:tc>
              </a:tr>
              <a:tr h="431446">
                <a:tc vMerge="1">
                  <a:txBody>
                    <a:bodyPr/>
                    <a:lstStyle/>
                    <a:p>
                      <a:endParaRPr lang="en-US" sz="1400" dirty="0"/>
                    </a:p>
                  </a:txBody>
                  <a:tcPr/>
                </a:tc>
                <a:tc>
                  <a:txBody>
                    <a:bodyPr/>
                    <a:lstStyle/>
                    <a:p>
                      <a:r>
                        <a:rPr lang="id-ID" sz="1200" noProof="0" dirty="0" smtClean="0"/>
                        <a:t>a. Orientasi Pelayanan</a:t>
                      </a:r>
                      <a:endParaRPr lang="id-ID" sz="1200" noProof="0" dirty="0"/>
                    </a:p>
                  </a:txBody>
                  <a:tcPr marT="45723" marB="45723"/>
                </a:tc>
                <a:tc>
                  <a:txBody>
                    <a:bodyPr/>
                    <a:lstStyle/>
                    <a:p>
                      <a:pPr algn="ctr"/>
                      <a:r>
                        <a:rPr lang="id-ID" sz="1200" noProof="0" smtClean="0"/>
                        <a:t>88</a:t>
                      </a:r>
                      <a:endParaRPr lang="id-ID" sz="1200" noProof="0"/>
                    </a:p>
                  </a:txBody>
                  <a:tcPr marT="45723" marB="45723"/>
                </a:tc>
                <a:tc>
                  <a:txBody>
                    <a:bodyPr/>
                    <a:lstStyle/>
                    <a:p>
                      <a:pPr algn="ctr"/>
                      <a:r>
                        <a:rPr lang="id-ID" sz="1400" noProof="0" smtClean="0"/>
                        <a:t>Baik</a:t>
                      </a:r>
                      <a:endParaRPr lang="id-ID" sz="1400" noProof="0"/>
                    </a:p>
                  </a:txBody>
                  <a:tcPr marT="45723" marB="45723"/>
                </a:tc>
              </a:tr>
              <a:tr h="431446">
                <a:tc vMerge="1">
                  <a:txBody>
                    <a:bodyPr/>
                    <a:lstStyle/>
                    <a:p>
                      <a:endParaRPr lang="en-US" sz="1400" dirty="0"/>
                    </a:p>
                  </a:txBody>
                  <a:tcPr/>
                </a:tc>
                <a:tc>
                  <a:txBody>
                    <a:bodyPr/>
                    <a:lstStyle/>
                    <a:p>
                      <a:r>
                        <a:rPr lang="id-ID" sz="1200" noProof="0" smtClean="0"/>
                        <a:t>b. Integritas</a:t>
                      </a:r>
                      <a:endParaRPr lang="id-ID" sz="1200" noProof="0"/>
                    </a:p>
                  </a:txBody>
                  <a:tcPr marT="45723" marB="45723"/>
                </a:tc>
                <a:tc>
                  <a:txBody>
                    <a:bodyPr/>
                    <a:lstStyle/>
                    <a:p>
                      <a:pPr algn="ctr"/>
                      <a:r>
                        <a:rPr lang="id-ID" sz="1200" noProof="0" smtClean="0"/>
                        <a:t>89</a:t>
                      </a:r>
                      <a:endParaRPr lang="id-ID" sz="1200" noProof="0"/>
                    </a:p>
                  </a:txBody>
                  <a:tcPr marT="45723" marB="45723"/>
                </a:tc>
                <a:tc>
                  <a:txBody>
                    <a:bodyPr/>
                    <a:lstStyle/>
                    <a:p>
                      <a:pPr algn="ctr"/>
                      <a:r>
                        <a:rPr lang="id-ID" sz="1400" noProof="0" smtClean="0"/>
                        <a:t>Baik</a:t>
                      </a:r>
                      <a:endParaRPr lang="id-ID" sz="1400" noProof="0"/>
                    </a:p>
                  </a:txBody>
                  <a:tcPr marT="45723" marB="45723"/>
                </a:tc>
              </a:tr>
              <a:tr h="431446">
                <a:tc vMerge="1">
                  <a:txBody>
                    <a:bodyPr/>
                    <a:lstStyle/>
                    <a:p>
                      <a:endParaRPr lang="en-US" sz="1400" dirty="0"/>
                    </a:p>
                  </a:txBody>
                  <a:tcPr/>
                </a:tc>
                <a:tc>
                  <a:txBody>
                    <a:bodyPr/>
                    <a:lstStyle/>
                    <a:p>
                      <a:r>
                        <a:rPr lang="id-ID" sz="1200" noProof="0" smtClean="0"/>
                        <a:t>c. Komitmen</a:t>
                      </a:r>
                      <a:endParaRPr lang="id-ID" sz="1200" noProof="0"/>
                    </a:p>
                  </a:txBody>
                  <a:tcPr marT="45723" marB="45723"/>
                </a:tc>
                <a:tc>
                  <a:txBody>
                    <a:bodyPr/>
                    <a:lstStyle/>
                    <a:p>
                      <a:pPr algn="ctr"/>
                      <a:r>
                        <a:rPr lang="id-ID" sz="1200" noProof="0" smtClean="0"/>
                        <a:t>88</a:t>
                      </a:r>
                      <a:endParaRPr lang="id-ID" sz="1200" noProof="0"/>
                    </a:p>
                  </a:txBody>
                  <a:tcPr marT="45723" marB="45723"/>
                </a:tc>
                <a:tc>
                  <a:txBody>
                    <a:bodyPr/>
                    <a:lstStyle/>
                    <a:p>
                      <a:pPr algn="ctr"/>
                      <a:r>
                        <a:rPr lang="id-ID" sz="1400" noProof="0" smtClean="0"/>
                        <a:t>Baik</a:t>
                      </a:r>
                      <a:endParaRPr lang="id-ID" sz="1400" noProof="0"/>
                    </a:p>
                  </a:txBody>
                  <a:tcPr marT="45723" marB="45723"/>
                </a:tc>
              </a:tr>
              <a:tr h="431446">
                <a:tc vMerge="1">
                  <a:txBody>
                    <a:bodyPr/>
                    <a:lstStyle/>
                    <a:p>
                      <a:endParaRPr lang="en-US" sz="1400" dirty="0"/>
                    </a:p>
                  </a:txBody>
                  <a:tcPr/>
                </a:tc>
                <a:tc>
                  <a:txBody>
                    <a:bodyPr/>
                    <a:lstStyle/>
                    <a:p>
                      <a:r>
                        <a:rPr lang="id-ID" sz="1200" noProof="0" smtClean="0"/>
                        <a:t>d. Disiplin</a:t>
                      </a:r>
                      <a:endParaRPr lang="id-ID" sz="1200" noProof="0"/>
                    </a:p>
                  </a:txBody>
                  <a:tcPr marT="45723" marB="45723"/>
                </a:tc>
                <a:tc>
                  <a:txBody>
                    <a:bodyPr/>
                    <a:lstStyle/>
                    <a:p>
                      <a:pPr algn="ctr"/>
                      <a:r>
                        <a:rPr lang="id-ID" sz="1200" noProof="0" smtClean="0"/>
                        <a:t>86</a:t>
                      </a:r>
                      <a:endParaRPr lang="id-ID" sz="1200" noProof="0"/>
                    </a:p>
                  </a:txBody>
                  <a:tcPr marT="45723" marB="45723"/>
                </a:tc>
                <a:tc>
                  <a:txBody>
                    <a:bodyPr/>
                    <a:lstStyle/>
                    <a:p>
                      <a:pPr algn="ctr"/>
                      <a:r>
                        <a:rPr lang="id-ID" sz="1400" noProof="0" smtClean="0"/>
                        <a:t>Baik</a:t>
                      </a:r>
                      <a:endParaRPr lang="id-ID" sz="1400" noProof="0"/>
                    </a:p>
                  </a:txBody>
                  <a:tcPr marT="45723" marB="45723"/>
                </a:tc>
              </a:tr>
              <a:tr h="431446">
                <a:tc vMerge="1">
                  <a:txBody>
                    <a:bodyPr/>
                    <a:lstStyle/>
                    <a:p>
                      <a:endParaRPr lang="en-US" sz="1400" dirty="0"/>
                    </a:p>
                  </a:txBody>
                  <a:tcPr/>
                </a:tc>
                <a:tc>
                  <a:txBody>
                    <a:bodyPr/>
                    <a:lstStyle/>
                    <a:p>
                      <a:r>
                        <a:rPr lang="id-ID" sz="1200" noProof="0" smtClean="0"/>
                        <a:t>e. Kerja sama</a:t>
                      </a:r>
                      <a:endParaRPr lang="id-ID" sz="1200" noProof="0"/>
                    </a:p>
                  </a:txBody>
                  <a:tcPr marT="45723" marB="45723"/>
                </a:tc>
                <a:tc>
                  <a:txBody>
                    <a:bodyPr/>
                    <a:lstStyle/>
                    <a:p>
                      <a:pPr algn="ctr"/>
                      <a:r>
                        <a:rPr lang="id-ID" sz="1200" noProof="0" smtClean="0"/>
                        <a:t>88</a:t>
                      </a:r>
                      <a:endParaRPr lang="id-ID" sz="1200" noProof="0"/>
                    </a:p>
                  </a:txBody>
                  <a:tcPr marT="45723" marB="45723"/>
                </a:tc>
                <a:tc>
                  <a:txBody>
                    <a:bodyPr/>
                    <a:lstStyle/>
                    <a:p>
                      <a:pPr algn="ctr"/>
                      <a:r>
                        <a:rPr lang="id-ID" sz="1400" noProof="0" smtClean="0"/>
                        <a:t>Baik</a:t>
                      </a:r>
                      <a:endParaRPr lang="id-ID" sz="1400" noProof="0"/>
                    </a:p>
                  </a:txBody>
                  <a:tcPr marT="45723" marB="45723"/>
                </a:tc>
              </a:tr>
              <a:tr h="431446">
                <a:tc vMerge="1">
                  <a:txBody>
                    <a:bodyPr/>
                    <a:lstStyle/>
                    <a:p>
                      <a:endParaRPr lang="en-US" sz="1400" dirty="0"/>
                    </a:p>
                  </a:txBody>
                  <a:tcPr/>
                </a:tc>
                <a:tc>
                  <a:txBody>
                    <a:bodyPr/>
                    <a:lstStyle/>
                    <a:p>
                      <a:r>
                        <a:rPr lang="id-ID" sz="1200" noProof="0" smtClean="0"/>
                        <a:t>f. Kepemimpinan</a:t>
                      </a:r>
                      <a:endParaRPr lang="id-ID" sz="1200" noProof="0"/>
                    </a:p>
                  </a:txBody>
                  <a:tcPr marT="45723" marB="45723"/>
                </a:tc>
                <a:tc>
                  <a:txBody>
                    <a:bodyPr/>
                    <a:lstStyle/>
                    <a:p>
                      <a:pPr algn="ctr"/>
                      <a:r>
                        <a:rPr lang="id-ID" sz="1200" noProof="0" smtClean="0"/>
                        <a:t>-</a:t>
                      </a:r>
                      <a:endParaRPr lang="id-ID" sz="1200" noProof="0"/>
                    </a:p>
                  </a:txBody>
                  <a:tcPr marT="45723" marB="45723"/>
                </a:tc>
                <a:tc>
                  <a:txBody>
                    <a:bodyPr/>
                    <a:lstStyle/>
                    <a:p>
                      <a:pPr algn="ctr"/>
                      <a:endParaRPr lang="id-ID" sz="1400" noProof="0"/>
                    </a:p>
                  </a:txBody>
                  <a:tcPr marT="45723" marB="45723"/>
                </a:tc>
              </a:tr>
              <a:tr h="431446">
                <a:tc vMerge="1">
                  <a:txBody>
                    <a:bodyPr/>
                    <a:lstStyle/>
                    <a:p>
                      <a:endParaRPr lang="en-US" sz="1400" dirty="0"/>
                    </a:p>
                  </a:txBody>
                  <a:tcPr/>
                </a:tc>
                <a:tc>
                  <a:txBody>
                    <a:bodyPr/>
                    <a:lstStyle/>
                    <a:p>
                      <a:r>
                        <a:rPr lang="id-ID" sz="1200" noProof="0" smtClean="0"/>
                        <a:t>Jumlah</a:t>
                      </a:r>
                      <a:endParaRPr lang="id-ID" sz="1200" noProof="0"/>
                    </a:p>
                  </a:txBody>
                  <a:tcPr marT="45723" marB="45723"/>
                </a:tc>
                <a:tc>
                  <a:txBody>
                    <a:bodyPr/>
                    <a:lstStyle/>
                    <a:p>
                      <a:pPr algn="ctr"/>
                      <a:r>
                        <a:rPr lang="id-ID" sz="1200" noProof="0" smtClean="0"/>
                        <a:t>439</a:t>
                      </a:r>
                      <a:endParaRPr lang="id-ID" sz="1200" noProof="0"/>
                    </a:p>
                  </a:txBody>
                  <a:tcPr marT="45723" marB="45723"/>
                </a:tc>
                <a:tc>
                  <a:txBody>
                    <a:bodyPr/>
                    <a:lstStyle/>
                    <a:p>
                      <a:pPr algn="ctr"/>
                      <a:endParaRPr lang="id-ID" sz="1400" noProof="0"/>
                    </a:p>
                  </a:txBody>
                  <a:tcPr marT="45723" marB="45723"/>
                </a:tc>
              </a:tr>
              <a:tr h="431446">
                <a:tc vMerge="1">
                  <a:txBody>
                    <a:bodyPr/>
                    <a:lstStyle/>
                    <a:p>
                      <a:endParaRPr lang="en-US" sz="1400" dirty="0"/>
                    </a:p>
                  </a:txBody>
                  <a:tcPr/>
                </a:tc>
                <a:tc>
                  <a:txBody>
                    <a:bodyPr/>
                    <a:lstStyle/>
                    <a:p>
                      <a:r>
                        <a:rPr lang="id-ID" sz="1200" noProof="0" smtClean="0"/>
                        <a:t>Nilai rata-rata</a:t>
                      </a:r>
                      <a:endParaRPr lang="id-ID" sz="1200" noProof="0"/>
                    </a:p>
                  </a:txBody>
                  <a:tcPr marT="45723" marB="45723"/>
                </a:tc>
                <a:tc>
                  <a:txBody>
                    <a:bodyPr/>
                    <a:lstStyle/>
                    <a:p>
                      <a:pPr algn="ctr"/>
                      <a:r>
                        <a:rPr lang="id-ID" sz="1200" noProof="0" smtClean="0"/>
                        <a:t>87,80</a:t>
                      </a:r>
                      <a:endParaRPr lang="id-ID" sz="1200" noProof="0"/>
                    </a:p>
                  </a:txBody>
                  <a:tcPr marT="45723" marB="45723"/>
                </a:tc>
                <a:tc>
                  <a:txBody>
                    <a:bodyPr/>
                    <a:lstStyle/>
                    <a:p>
                      <a:pPr algn="ctr"/>
                      <a:r>
                        <a:rPr lang="id-ID" sz="1400" noProof="0" smtClean="0"/>
                        <a:t>Baik</a:t>
                      </a:r>
                      <a:endParaRPr lang="id-ID" sz="1400" noProof="0"/>
                    </a:p>
                  </a:txBody>
                  <a:tcPr marT="45723" marB="45723"/>
                </a:tc>
              </a:tr>
              <a:tr h="1920381">
                <a:tc gridSpan="4">
                  <a:txBody>
                    <a:bodyPr/>
                    <a:lstStyle/>
                    <a:p>
                      <a:r>
                        <a:rPr lang="id-ID" sz="1200" noProof="0" dirty="0" smtClean="0"/>
                        <a:t>5. KEBERATAN DARI PNS YANG DINILAI (APABILA ADA)</a:t>
                      </a:r>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r>
                        <a:rPr lang="id-ID" sz="1200" noProof="0" dirty="0" smtClean="0"/>
                        <a:t>                                                                                                         </a:t>
                      </a:r>
                      <a:endParaRPr lang="en-US" sz="1200" noProof="0" dirty="0" smtClean="0"/>
                    </a:p>
                    <a:p>
                      <a:r>
                        <a:rPr lang="en-US" sz="1200" noProof="0" dirty="0" smtClean="0"/>
                        <a:t>                                                                                                               </a:t>
                      </a:r>
                      <a:r>
                        <a:rPr lang="id-ID" sz="1200" noProof="0" dirty="0" smtClean="0"/>
                        <a:t>                            Tanggal, ……………………………………………………</a:t>
                      </a:r>
                      <a:endParaRPr lang="id-ID" sz="1200" noProof="0" dirty="0"/>
                    </a:p>
                  </a:txBody>
                  <a:tcPr marT="45723" marB="45723"/>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6200" y="76200"/>
          <a:ext cx="8991599" cy="6766528"/>
        </p:xfrm>
        <a:graphic>
          <a:graphicData uri="http://schemas.openxmlformats.org/drawingml/2006/table">
            <a:tbl>
              <a:tblPr firstRow="1" bandRow="1">
                <a:tableStyleId>{5C22544A-7EE6-4342-B048-85BDC9FD1C3A}</a:tableStyleId>
              </a:tblPr>
              <a:tblGrid>
                <a:gridCol w="370329"/>
                <a:gridCol w="3407031"/>
                <a:gridCol w="2992262"/>
                <a:gridCol w="2221977"/>
              </a:tblGrid>
              <a:tr h="3382963">
                <a:tc gridSpan="4">
                  <a:txBody>
                    <a:bodyPr/>
                    <a:lstStyle/>
                    <a:p>
                      <a:r>
                        <a:rPr lang="id-ID" sz="1200" noProof="0" dirty="0" smtClean="0"/>
                        <a:t>6. TANGGAPAN PEJABAT PENILAI ATAS KEBERATAN</a:t>
                      </a:r>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id-ID" sz="1200" noProof="0" dirty="0" smtClean="0"/>
                    </a:p>
                    <a:p>
                      <a:r>
                        <a:rPr lang="id-ID" sz="1200" noProof="0" dirty="0" smtClean="0"/>
                        <a:t>                                                                                                                                     Tanggal, ……………………………………………………</a:t>
                      </a:r>
                      <a:endParaRPr lang="id-ID" sz="1200" noProof="0" dirty="0"/>
                    </a:p>
                  </a:txBody>
                  <a:tcPr marT="45712" marB="45712"/>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3382963">
                <a:tc gridSpan="4">
                  <a:txBody>
                    <a:bodyPr/>
                    <a:lstStyle/>
                    <a:p>
                      <a:r>
                        <a:rPr lang="id-ID" sz="1200" noProof="0" dirty="0" smtClean="0"/>
                        <a:t>7. KEPUTUSAN ATASAN PEJABAT PENILAI ATAS KEBERATAN</a:t>
                      </a:r>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en-US" sz="1200" noProof="0" dirty="0" smtClean="0"/>
                    </a:p>
                    <a:p>
                      <a:endParaRPr lang="id-ID" sz="1200" noProof="0" dirty="0" smtClean="0"/>
                    </a:p>
                    <a:p>
                      <a:r>
                        <a:rPr lang="id-ID" sz="1200" noProof="0" dirty="0" smtClean="0"/>
                        <a:t>                                                                                                                                     Tanggal, ………………………………………………….                                                           </a:t>
                      </a:r>
                      <a:endParaRPr lang="id-ID" sz="1200" noProof="0" dirty="0"/>
                    </a:p>
                  </a:txBody>
                  <a:tcPr marT="45712" marB="45712"/>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0" y="0"/>
          <a:ext cx="9144000" cy="6994560"/>
        </p:xfrm>
        <a:graphic>
          <a:graphicData uri="http://schemas.openxmlformats.org/drawingml/2006/table">
            <a:tbl>
              <a:tblPr firstRow="1" bandRow="1">
                <a:tableStyleId>{5C22544A-7EE6-4342-B048-85BDC9FD1C3A}</a:tableStyleId>
              </a:tblPr>
              <a:tblGrid>
                <a:gridCol w="9144000"/>
              </a:tblGrid>
              <a:tr h="1590998">
                <a:tc>
                  <a:txBody>
                    <a:bodyPr/>
                    <a:lstStyle/>
                    <a:p>
                      <a:r>
                        <a:rPr lang="en-US" sz="1800" b="0" noProof="0" dirty="0" smtClean="0">
                          <a:solidFill>
                            <a:srgbClr val="FFFF00"/>
                          </a:solidFill>
                        </a:rPr>
                        <a:t>8. REKOMENDASI</a:t>
                      </a:r>
                      <a:endParaRPr lang="id-ID" sz="1800" b="0" noProof="0" dirty="0">
                        <a:solidFill>
                          <a:srgbClr val="FFFF00"/>
                        </a:solidFill>
                      </a:endParaRPr>
                    </a:p>
                  </a:txBody>
                  <a:tcPr marT="45715" marB="45715"/>
                </a:tc>
              </a:tr>
              <a:tr h="1590998">
                <a:tc>
                  <a:txBody>
                    <a:bodyPr/>
                    <a:lstStyle/>
                    <a:p>
                      <a:r>
                        <a:rPr lang="id-ID" sz="1800" b="0" noProof="0" dirty="0" smtClean="0"/>
                        <a:t>                                                                               </a:t>
                      </a:r>
                      <a:r>
                        <a:rPr lang="en-US" sz="1800" b="0" noProof="0" dirty="0" smtClean="0"/>
                        <a:t>9</a:t>
                      </a:r>
                      <a:r>
                        <a:rPr lang="id-ID" sz="1800" b="0" noProof="0" dirty="0" smtClean="0">
                          <a:solidFill>
                            <a:schemeClr val="tx1"/>
                          </a:solidFill>
                        </a:rPr>
                        <a:t>. DIBUAT TANGGAL,</a:t>
                      </a:r>
                      <a:r>
                        <a:rPr lang="en-US" sz="1800" b="0" noProof="0" dirty="0" smtClean="0">
                          <a:solidFill>
                            <a:schemeClr val="tx1"/>
                          </a:solidFill>
                        </a:rPr>
                        <a:t> </a:t>
                      </a:r>
                      <a:r>
                        <a:rPr lang="id-ID" sz="1800" b="0" noProof="0" dirty="0" smtClean="0">
                          <a:solidFill>
                            <a:schemeClr val="tx1"/>
                          </a:solidFill>
                        </a:rPr>
                        <a:t> 31 DESEMBER 2014</a:t>
                      </a:r>
                    </a:p>
                    <a:p>
                      <a:r>
                        <a:rPr lang="id-ID" sz="1800" b="0" noProof="0" dirty="0" smtClean="0">
                          <a:solidFill>
                            <a:schemeClr val="tx1"/>
                          </a:solidFill>
                        </a:rPr>
                        <a:t>                                                                                                    PEJABAT PENILAI,</a:t>
                      </a:r>
                    </a:p>
                    <a:p>
                      <a:endParaRPr lang="id-ID" sz="1800" b="0" noProof="0" dirty="0" smtClean="0">
                        <a:solidFill>
                          <a:schemeClr val="tx1"/>
                        </a:solidFill>
                      </a:endParaRPr>
                    </a:p>
                    <a:p>
                      <a:r>
                        <a:rPr lang="id-ID" sz="1800" b="0" noProof="0" dirty="0" smtClean="0">
                          <a:solidFill>
                            <a:schemeClr val="tx1"/>
                          </a:solidFill>
                        </a:rPr>
                        <a:t>                                                                                             </a:t>
                      </a:r>
                      <a:r>
                        <a:rPr lang="id-ID" sz="1800" b="0" u="sng" noProof="0" dirty="0" smtClean="0">
                          <a:solidFill>
                            <a:schemeClr val="tx1"/>
                          </a:solidFill>
                        </a:rPr>
                        <a:t>dr.</a:t>
                      </a:r>
                      <a:r>
                        <a:rPr lang="id-ID" sz="1800" b="0" u="sng" baseline="0" noProof="0" dirty="0" smtClean="0">
                          <a:solidFill>
                            <a:schemeClr val="tx1"/>
                          </a:solidFill>
                        </a:rPr>
                        <a:t> Syarifuddin</a:t>
                      </a:r>
                    </a:p>
                    <a:p>
                      <a:r>
                        <a:rPr lang="id-ID" sz="1800" b="0" baseline="0" noProof="0" dirty="0" smtClean="0">
                          <a:solidFill>
                            <a:schemeClr val="tx1"/>
                          </a:solidFill>
                        </a:rPr>
                        <a:t>                                                                                   NIP. 19680215 198801 1002</a:t>
                      </a:r>
                      <a:endParaRPr lang="id-ID" sz="1800" b="0" noProof="0" dirty="0">
                        <a:solidFill>
                          <a:schemeClr val="tx1"/>
                        </a:solidFill>
                      </a:endParaRPr>
                    </a:p>
                  </a:txBody>
                  <a:tcPr marT="45715" marB="45715"/>
                </a:tc>
              </a:tr>
              <a:tr h="1737315">
                <a:tc>
                  <a:txBody>
                    <a:bodyPr/>
                    <a:lstStyle/>
                    <a:p>
                      <a:r>
                        <a:rPr lang="en-US" sz="1800" noProof="0" dirty="0" smtClean="0"/>
                        <a:t>10</a:t>
                      </a:r>
                      <a:r>
                        <a:rPr lang="id-ID" sz="1800" noProof="0" dirty="0" smtClean="0"/>
                        <a:t>. DITERIMA TANGGAL, </a:t>
                      </a:r>
                      <a:r>
                        <a:rPr lang="en-US" sz="1800" noProof="0" dirty="0" smtClean="0"/>
                        <a:t> </a:t>
                      </a:r>
                      <a:r>
                        <a:rPr lang="id-ID" sz="1800" noProof="0" dirty="0" smtClean="0"/>
                        <a:t>5 JANUARI 2015</a:t>
                      </a:r>
                    </a:p>
                    <a:p>
                      <a:r>
                        <a:rPr lang="id-ID" sz="1800" noProof="0" dirty="0" smtClean="0"/>
                        <a:t>     PNS YANG DINILAI,</a:t>
                      </a:r>
                    </a:p>
                    <a:p>
                      <a:endParaRPr lang="id-ID" sz="1800" noProof="0" dirty="0" smtClean="0"/>
                    </a:p>
                    <a:p>
                      <a:endParaRPr lang="id-ID" sz="1800" noProof="0" dirty="0" smtClean="0"/>
                    </a:p>
                    <a:p>
                      <a:r>
                        <a:rPr lang="id-ID" sz="1800" noProof="0" dirty="0" smtClean="0"/>
                        <a:t>     </a:t>
                      </a:r>
                      <a:r>
                        <a:rPr lang="id-ID" sz="1800" u="sng" noProof="0" dirty="0" smtClean="0"/>
                        <a:t>Agung Hertanto</a:t>
                      </a:r>
                    </a:p>
                    <a:p>
                      <a:r>
                        <a:rPr lang="id-ID" sz="1800" noProof="0" dirty="0" smtClean="0"/>
                        <a:t>NIP. 19750326 200001 1 001</a:t>
                      </a:r>
                      <a:endParaRPr lang="id-ID" sz="1800" noProof="0" dirty="0"/>
                    </a:p>
                  </a:txBody>
                  <a:tcPr marT="45715" marB="45715"/>
                </a:tc>
              </a:tr>
              <a:tr h="2075214">
                <a:tc>
                  <a:txBody>
                    <a:bodyPr/>
                    <a:lstStyle/>
                    <a:p>
                      <a:r>
                        <a:rPr lang="id-ID" sz="1800" noProof="0" dirty="0" smtClean="0"/>
                        <a:t>                                                                                1</a:t>
                      </a:r>
                      <a:r>
                        <a:rPr lang="en-US" sz="1800" noProof="0" dirty="0" smtClean="0"/>
                        <a:t>1</a:t>
                      </a:r>
                      <a:r>
                        <a:rPr lang="id-ID" sz="1800" noProof="0" dirty="0" smtClean="0"/>
                        <a:t>.</a:t>
                      </a:r>
                      <a:r>
                        <a:rPr lang="id-ID" sz="1800" baseline="0" noProof="0" dirty="0" smtClean="0"/>
                        <a:t> DITERIMA TANGGAL, </a:t>
                      </a:r>
                      <a:r>
                        <a:rPr lang="en-US" sz="1800" baseline="0" noProof="0" dirty="0" smtClean="0"/>
                        <a:t> </a:t>
                      </a:r>
                      <a:r>
                        <a:rPr lang="id-ID" sz="1800" baseline="0" noProof="0" dirty="0" smtClean="0"/>
                        <a:t>12 Januari 2015</a:t>
                      </a:r>
                    </a:p>
                    <a:p>
                      <a:r>
                        <a:rPr lang="id-ID" sz="1800" baseline="0" noProof="0" dirty="0" smtClean="0"/>
                        <a:t>                                                                                           ATASAN PEJABAT YANG MENILAI,</a:t>
                      </a:r>
                    </a:p>
                    <a:p>
                      <a:endParaRPr lang="id-ID" sz="1800" baseline="0" noProof="0" dirty="0" smtClean="0"/>
                    </a:p>
                    <a:p>
                      <a:endParaRPr lang="id-ID" sz="1800" baseline="0" noProof="0" dirty="0" smtClean="0"/>
                    </a:p>
                    <a:p>
                      <a:r>
                        <a:rPr lang="id-ID" sz="1800" baseline="0" noProof="0" dirty="0" smtClean="0"/>
                        <a:t>                                                                                                         dr. Supriyono, M.ARS</a:t>
                      </a:r>
                    </a:p>
                    <a:p>
                      <a:r>
                        <a:rPr lang="id-ID" sz="1800" baseline="0" noProof="0" dirty="0" smtClean="0"/>
                        <a:t>                                                                                                    NIP. 19650203 198512 1 002</a:t>
                      </a:r>
                      <a:endParaRPr lang="id-ID" sz="1800" noProof="0" dirty="0"/>
                    </a:p>
                  </a:txBody>
                  <a:tcPr marT="45715" marB="45715"/>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609600" y="381000"/>
            <a:ext cx="8001000" cy="1219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4995" name="Content Placeholder 2"/>
          <p:cNvSpPr>
            <a:spLocks noGrp="1"/>
          </p:cNvSpPr>
          <p:nvPr>
            <p:ph idx="1"/>
          </p:nvPr>
        </p:nvSpPr>
        <p:spPr>
          <a:xfrm>
            <a:off x="457200" y="228600"/>
            <a:ext cx="8229600" cy="6400800"/>
          </a:xfrm>
          <a:gradFill rotWithShape="1">
            <a:gsLst>
              <a:gs pos="0">
                <a:srgbClr val="F3C78A"/>
              </a:gs>
              <a:gs pos="50000">
                <a:srgbClr val="F5DBB9"/>
              </a:gs>
              <a:gs pos="100000">
                <a:srgbClr val="FAEDDD"/>
              </a:gs>
            </a:gsLst>
            <a:lin ang="10800000" scaled="1"/>
          </a:gradFill>
        </p:spPr>
        <p:txBody>
          <a:bodyPr/>
          <a:lstStyle/>
          <a:p>
            <a:pPr algn="just" eaLnBrk="1" hangingPunct="1">
              <a:buFont typeface="Wingdings" pitchFamily="2" charset="2"/>
              <a:buChar char="v"/>
            </a:pPr>
            <a:r>
              <a:rPr lang="en-US" sz="2000" smtClean="0"/>
              <a:t>Guru/Dosen yang dipekerjakan/diperbantukan pada badan-badan swasta yang ditentukan oleh pemerintah dan tidak dibebaskan dari jabatan fungsional tertentu wajib menyusun SKP pada awal tahun dan penilaian prestasi kerja pada akhir tahun. Pejabat penilai dan atasan pejabat penilai adalah pejabat pada instansi induk.</a:t>
            </a:r>
          </a:p>
          <a:p>
            <a:pPr algn="just" eaLnBrk="1" hangingPunct="1">
              <a:buFont typeface="Arial" charset="0"/>
              <a:buNone/>
            </a:pPr>
            <a:endParaRPr lang="en-US" sz="2000" smtClean="0"/>
          </a:p>
          <a:p>
            <a:pPr algn="just" eaLnBrk="1" hangingPunct="1">
              <a:buFont typeface="Arial" charset="0"/>
              <a:buNone/>
            </a:pPr>
            <a:endParaRPr lang="en-US" sz="2000" smtClean="0"/>
          </a:p>
          <a:p>
            <a:pPr algn="ctr" eaLnBrk="1" hangingPunct="1">
              <a:buFont typeface="Arial" charset="0"/>
              <a:buNone/>
            </a:pPr>
            <a:endParaRPr lang="en-US" sz="2000" smtClean="0"/>
          </a:p>
          <a:p>
            <a:pPr algn="just" eaLnBrk="1" hangingPunct="1">
              <a:buFont typeface="Wingdings" pitchFamily="2" charset="2"/>
              <a:buChar char="q"/>
            </a:pPr>
            <a:endParaRPr lang="en-US" sz="2000" smtClean="0"/>
          </a:p>
          <a:p>
            <a:pPr algn="just" eaLnBrk="1" hangingPunct="1">
              <a:buFont typeface="Wingdings" pitchFamily="2" charset="2"/>
              <a:buChar char="q"/>
            </a:pPr>
            <a:r>
              <a:rPr lang="en-US" sz="2000" smtClean="0"/>
              <a:t>Untuk memudahkan monitoring dan evaluasi capaian SKP secara berkala dan perilaku kerja PNS yg dinilai. Pejabat penilai dapat menggunakan formulir buku catatan penilaian perilaku kerja PNS (Anak lampiran I-i).</a:t>
            </a:r>
          </a:p>
          <a:p>
            <a:pPr algn="just" eaLnBrk="1" hangingPunct="1">
              <a:buFont typeface="Wingdings" pitchFamily="2" charset="2"/>
              <a:buChar char="q"/>
            </a:pPr>
            <a:r>
              <a:rPr lang="en-US" sz="2000" smtClean="0"/>
              <a:t>Apabila seorang PNS pindah dari instansi pemerintah yg satu ke instansi yg lain, maka buku catatan penilaian perilaku kerja dikirimkan oleh pimpinan instansi lama kepada pimpinan instansi baru.</a:t>
            </a:r>
          </a:p>
          <a:p>
            <a:pPr algn="just" eaLnBrk="1" hangingPunct="1">
              <a:buFont typeface="Wingdings" pitchFamily="2" charset="2"/>
              <a:buChar char="q"/>
            </a:pPr>
            <a:r>
              <a:rPr lang="en-US" sz="2000" smtClean="0"/>
              <a:t>Jika seorang PNS pindah unit organisasi tetapi masih tetap dalam instansi yg sama, maka hanya buku catatan penilaian perilaku kerja saja yg dikirimkan oleh pimpinan unit organisasi yg lama kepada pimpinan unit organisasi yg baru.</a:t>
            </a:r>
          </a:p>
          <a:p>
            <a:pPr algn="just" eaLnBrk="1" hangingPunct="1">
              <a:buFont typeface="Wingdings" pitchFamily="2" charset="2"/>
              <a:buChar char="q"/>
            </a:pPr>
            <a:endParaRPr lang="en-US" sz="2000" smtClean="0"/>
          </a:p>
        </p:txBody>
      </p:sp>
      <p:sp>
        <p:nvSpPr>
          <p:cNvPr id="4" name="Rounded Rectangle 3"/>
          <p:cNvSpPr/>
          <p:nvPr/>
        </p:nvSpPr>
        <p:spPr>
          <a:xfrm>
            <a:off x="1676400" y="2209800"/>
            <a:ext cx="6248400" cy="9144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bg1"/>
                </a:solidFill>
              </a:rPr>
              <a:t>BUKU CATATAN PENILAIAN PERILAKU KERJA PNS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52400"/>
            <a:ext cx="8915400" cy="6477000"/>
          </a:xfrm>
          <a:solidFill>
            <a:schemeClr val="accent3">
              <a:lumMod val="60000"/>
              <a:lumOff val="40000"/>
            </a:schemeClr>
          </a:solidFill>
        </p:spPr>
        <p:txBody>
          <a:bodyPr/>
          <a:lstStyle/>
          <a:p>
            <a:pPr algn="ctr" eaLnBrk="1" hangingPunct="1">
              <a:buFont typeface="Arial" charset="0"/>
              <a:buNone/>
              <a:defRPr/>
            </a:pPr>
            <a:r>
              <a:rPr lang="id-ID" sz="2000" b="1" dirty="0" smtClean="0"/>
              <a:t>BUKU CATATAN PENILAIAN PERILAKU KERJA PNS</a:t>
            </a:r>
          </a:p>
          <a:p>
            <a:pPr algn="just" eaLnBrk="1" hangingPunct="1">
              <a:buFont typeface="Arial" charset="0"/>
              <a:buNone/>
              <a:defRPr/>
            </a:pPr>
            <a:r>
              <a:rPr lang="id-ID" sz="2000" dirty="0" smtClean="0"/>
              <a:t>Nama: Ali Muktar Raja, S.Sos</a:t>
            </a:r>
          </a:p>
          <a:p>
            <a:pPr algn="just" eaLnBrk="1" hangingPunct="1">
              <a:buFont typeface="Arial" charset="0"/>
              <a:buNone/>
              <a:defRPr/>
            </a:pPr>
            <a:r>
              <a:rPr lang="id-ID" sz="2000" dirty="0" smtClean="0"/>
              <a:t>NIP     : 19750713 200001 1 099</a:t>
            </a:r>
          </a:p>
          <a:p>
            <a:pPr algn="just" eaLnBrk="1" hangingPunct="1">
              <a:buFont typeface="Arial" charset="0"/>
              <a:buNone/>
              <a:defRPr/>
            </a:pPr>
            <a:endParaRPr lang="id-ID" sz="2000" dirty="0"/>
          </a:p>
        </p:txBody>
      </p:sp>
      <p:graphicFrame>
        <p:nvGraphicFramePr>
          <p:cNvPr id="5" name="Table 4"/>
          <p:cNvGraphicFramePr>
            <a:graphicFrameLocks noGrp="1"/>
          </p:cNvGraphicFramePr>
          <p:nvPr/>
        </p:nvGraphicFramePr>
        <p:xfrm>
          <a:off x="228600" y="1397000"/>
          <a:ext cx="8686800" cy="4873671"/>
        </p:xfrm>
        <a:graphic>
          <a:graphicData uri="http://schemas.openxmlformats.org/drawingml/2006/table">
            <a:tbl>
              <a:tblPr firstRow="1" bandRow="1">
                <a:tableStyleId>{5C22544A-7EE6-4342-B048-85BDC9FD1C3A}</a:tableStyleId>
              </a:tblPr>
              <a:tblGrid>
                <a:gridCol w="510128"/>
                <a:gridCol w="1775872"/>
                <a:gridCol w="3352800"/>
                <a:gridCol w="3048000"/>
              </a:tblGrid>
              <a:tr h="678063">
                <a:tc>
                  <a:txBody>
                    <a:bodyPr/>
                    <a:lstStyle/>
                    <a:p>
                      <a:pPr algn="ctr"/>
                      <a:r>
                        <a:rPr lang="id-ID" sz="1800" b="0" noProof="0" smtClean="0"/>
                        <a:t>No.</a:t>
                      </a:r>
                      <a:endParaRPr lang="id-ID" sz="1800" b="0" noProof="0"/>
                    </a:p>
                  </a:txBody>
                  <a:tcPr marT="45718" marB="45718"/>
                </a:tc>
                <a:tc>
                  <a:txBody>
                    <a:bodyPr/>
                    <a:lstStyle/>
                    <a:p>
                      <a:pPr algn="ctr"/>
                      <a:r>
                        <a:rPr lang="id-ID" sz="1800" b="0" noProof="0" smtClean="0"/>
                        <a:t>Tanggal</a:t>
                      </a:r>
                      <a:endParaRPr lang="id-ID" sz="1800" b="0" noProof="0"/>
                    </a:p>
                  </a:txBody>
                  <a:tcPr marT="45718" marB="45718"/>
                </a:tc>
                <a:tc>
                  <a:txBody>
                    <a:bodyPr/>
                    <a:lstStyle/>
                    <a:p>
                      <a:pPr algn="ctr"/>
                      <a:r>
                        <a:rPr lang="id-ID" sz="1800" b="0" noProof="0" smtClean="0"/>
                        <a:t>Uraian</a:t>
                      </a:r>
                      <a:endParaRPr lang="id-ID" sz="1800" b="0" noProof="0"/>
                    </a:p>
                  </a:txBody>
                  <a:tcPr marT="45718" marB="45718"/>
                </a:tc>
                <a:tc>
                  <a:txBody>
                    <a:bodyPr/>
                    <a:lstStyle/>
                    <a:p>
                      <a:pPr algn="ctr"/>
                      <a:r>
                        <a:rPr lang="id-ID" sz="1800" b="0" noProof="0" smtClean="0"/>
                        <a:t>Nama/NIP dan Paraf Pejabat Penilai</a:t>
                      </a:r>
                      <a:endParaRPr lang="id-ID" sz="1800" b="0" noProof="0"/>
                    </a:p>
                  </a:txBody>
                  <a:tcPr marT="45718" marB="45718"/>
                </a:tc>
              </a:tr>
              <a:tr h="263692">
                <a:tc>
                  <a:txBody>
                    <a:bodyPr/>
                    <a:lstStyle/>
                    <a:p>
                      <a:pPr algn="ctr"/>
                      <a:r>
                        <a:rPr lang="id-ID" sz="800" b="0" noProof="0" smtClean="0"/>
                        <a:t>1</a:t>
                      </a:r>
                      <a:endParaRPr lang="id-ID" sz="800" b="0" noProof="0"/>
                    </a:p>
                  </a:txBody>
                  <a:tcPr marT="45718" marB="45718"/>
                </a:tc>
                <a:tc>
                  <a:txBody>
                    <a:bodyPr/>
                    <a:lstStyle/>
                    <a:p>
                      <a:pPr algn="ctr"/>
                      <a:r>
                        <a:rPr lang="id-ID" sz="800" b="0" noProof="0" smtClean="0"/>
                        <a:t>2</a:t>
                      </a:r>
                      <a:endParaRPr lang="id-ID" sz="800" b="0" noProof="0"/>
                    </a:p>
                  </a:txBody>
                  <a:tcPr marT="45718" marB="45718"/>
                </a:tc>
                <a:tc>
                  <a:txBody>
                    <a:bodyPr/>
                    <a:lstStyle/>
                    <a:p>
                      <a:pPr algn="ctr"/>
                      <a:r>
                        <a:rPr lang="id-ID" sz="800" b="0" noProof="0" smtClean="0"/>
                        <a:t>3</a:t>
                      </a:r>
                      <a:endParaRPr lang="id-ID" sz="800" b="0" noProof="0"/>
                    </a:p>
                  </a:txBody>
                  <a:tcPr marT="45718" marB="45718"/>
                </a:tc>
                <a:tc>
                  <a:txBody>
                    <a:bodyPr/>
                    <a:lstStyle/>
                    <a:p>
                      <a:pPr algn="ctr"/>
                      <a:r>
                        <a:rPr lang="id-ID" sz="800" b="0" noProof="0" smtClean="0"/>
                        <a:t>4</a:t>
                      </a:r>
                      <a:endParaRPr lang="id-ID" sz="800" b="0" noProof="0"/>
                    </a:p>
                  </a:txBody>
                  <a:tcPr marT="45718" marB="45718"/>
                </a:tc>
              </a:tr>
              <a:tr h="3931870">
                <a:tc>
                  <a:txBody>
                    <a:bodyPr/>
                    <a:lstStyle/>
                    <a:p>
                      <a:r>
                        <a:rPr lang="id-ID" sz="1800" noProof="0" smtClean="0"/>
                        <a:t>1.</a:t>
                      </a:r>
                      <a:endParaRPr lang="id-ID" sz="1800" noProof="0"/>
                    </a:p>
                  </a:txBody>
                  <a:tcPr marT="45718" marB="45718"/>
                </a:tc>
                <a:tc>
                  <a:txBody>
                    <a:bodyPr/>
                    <a:lstStyle/>
                    <a:p>
                      <a:pPr algn="ctr"/>
                      <a:r>
                        <a:rPr lang="id-ID" sz="1800" noProof="0" smtClean="0"/>
                        <a:t>2 Januari 2014 s.d. </a:t>
                      </a:r>
                    </a:p>
                    <a:p>
                      <a:pPr algn="ctr"/>
                      <a:r>
                        <a:rPr lang="id-ID" sz="1800" noProof="0" smtClean="0"/>
                        <a:t>30 Juni 2014</a:t>
                      </a:r>
                      <a:endParaRPr lang="id-ID" sz="1800" noProof="0"/>
                    </a:p>
                  </a:txBody>
                  <a:tcPr marT="45718" marB="45718"/>
                </a:tc>
                <a:tc>
                  <a:txBody>
                    <a:bodyPr/>
                    <a:lstStyle/>
                    <a:p>
                      <a:r>
                        <a:rPr lang="id-ID" sz="1800" noProof="0" dirty="0" smtClean="0"/>
                        <a:t>Penilaian SKP sampai dengan akhir Juni 2014</a:t>
                      </a:r>
                      <a:r>
                        <a:rPr lang="id-ID" sz="1800" baseline="0" noProof="0" dirty="0" smtClean="0"/>
                        <a:t> = 89,04, </a:t>
                      </a:r>
                      <a:endParaRPr lang="en-US" sz="1800" baseline="0" noProof="0" dirty="0" smtClean="0"/>
                    </a:p>
                    <a:p>
                      <a:endParaRPr lang="en-US" sz="1800" baseline="0" noProof="0" dirty="0" smtClean="0"/>
                    </a:p>
                    <a:p>
                      <a:r>
                        <a:rPr lang="id-ID" sz="1800" baseline="0" noProof="0" dirty="0" smtClean="0"/>
                        <a:t>sedangkan penilaian perilaku kerjanya adalah sebagai berikut:</a:t>
                      </a:r>
                    </a:p>
                    <a:p>
                      <a:r>
                        <a:rPr lang="id-ID" sz="1800" baseline="0" noProof="0" dirty="0" smtClean="0"/>
                        <a:t>Orientasi Pelayanan = 85 (Baik)</a:t>
                      </a:r>
                    </a:p>
                    <a:p>
                      <a:r>
                        <a:rPr lang="id-ID" sz="1800" baseline="0" noProof="0" dirty="0" smtClean="0"/>
                        <a:t>Integritas                    = 80 (Baik)</a:t>
                      </a:r>
                    </a:p>
                    <a:p>
                      <a:r>
                        <a:rPr lang="id-ID" sz="1800" baseline="0" noProof="0" dirty="0" smtClean="0"/>
                        <a:t>Komitmen                  = 84 (Baik)</a:t>
                      </a:r>
                    </a:p>
                    <a:p>
                      <a:r>
                        <a:rPr lang="id-ID" sz="1800" baseline="0" noProof="0" dirty="0" smtClean="0"/>
                        <a:t>Disiplin                       = 85 (Baik)</a:t>
                      </a:r>
                    </a:p>
                    <a:p>
                      <a:r>
                        <a:rPr lang="id-ID" sz="1800" baseline="0" noProof="0" dirty="0" smtClean="0"/>
                        <a:t>Kerja sama                 = 87 (Baik)</a:t>
                      </a:r>
                    </a:p>
                    <a:p>
                      <a:r>
                        <a:rPr lang="id-ID" sz="1800" baseline="0" noProof="0" dirty="0" smtClean="0"/>
                        <a:t>Kepemimpinan         = 88 (Baik) </a:t>
                      </a:r>
                      <a:endParaRPr lang="id-ID" sz="1800" noProof="0" dirty="0"/>
                    </a:p>
                    <a:p>
                      <a:endParaRPr lang="en-US" sz="1800" noProof="0" dirty="0" smtClean="0"/>
                    </a:p>
                    <a:p>
                      <a:r>
                        <a:rPr lang="id-ID" sz="1800" noProof="0" dirty="0" smtClean="0"/>
                        <a:t>Jumlah                       = 509</a:t>
                      </a:r>
                    </a:p>
                    <a:p>
                      <a:r>
                        <a:rPr lang="id-ID" sz="1800" noProof="0" dirty="0" smtClean="0"/>
                        <a:t>Nilai Rata-rata          =  84,83 (Baik)</a:t>
                      </a:r>
                      <a:endParaRPr lang="id-ID" sz="1800" noProof="0" dirty="0"/>
                    </a:p>
                  </a:txBody>
                  <a:tcPr marT="45718" marB="45718"/>
                </a:tc>
                <a:tc>
                  <a:txBody>
                    <a:bodyPr/>
                    <a:lstStyle/>
                    <a:p>
                      <a:pPr algn="ctr"/>
                      <a:r>
                        <a:rPr lang="id-ID" sz="1800" noProof="0" dirty="0" smtClean="0"/>
                        <a:t>Kepala Subdirektorat Mutasi II</a:t>
                      </a:r>
                    </a:p>
                    <a:p>
                      <a:endParaRPr lang="id-ID" sz="1800" noProof="0" dirty="0" smtClean="0"/>
                    </a:p>
                    <a:p>
                      <a:endParaRPr lang="id-ID" sz="1800" noProof="0" dirty="0" smtClean="0"/>
                    </a:p>
                    <a:p>
                      <a:endParaRPr lang="id-ID" sz="1800" noProof="0" dirty="0" smtClean="0"/>
                    </a:p>
                    <a:p>
                      <a:pPr algn="ctr"/>
                      <a:r>
                        <a:rPr lang="id-ID" sz="1800" u="sng" noProof="0" dirty="0" smtClean="0"/>
                        <a:t>Drs. Indra Hidayat</a:t>
                      </a:r>
                    </a:p>
                    <a:p>
                      <a:r>
                        <a:rPr lang="id-ID" sz="1800" noProof="0" dirty="0" smtClean="0"/>
                        <a:t>NIP. 19610412 198301 1 099</a:t>
                      </a:r>
                      <a:endParaRPr lang="id-ID" sz="1800" noProof="0" dirty="0"/>
                    </a:p>
                  </a:txBody>
                  <a:tcPr marT="45718" marB="45718"/>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87042" name="Oval 27" descr="biz"/>
          <p:cNvSpPr>
            <a:spLocks noChangeArrowheads="1"/>
          </p:cNvSpPr>
          <p:nvPr/>
        </p:nvSpPr>
        <p:spPr bwMode="gray">
          <a:xfrm>
            <a:off x="2928938" y="554038"/>
            <a:ext cx="2928937" cy="1866900"/>
          </a:xfrm>
          <a:prstGeom prst="ellipse">
            <a:avLst/>
          </a:prstGeom>
          <a:blipFill dpi="0" rotWithShape="1">
            <a:blip r:embed="rId3"/>
            <a:srcRect/>
            <a:stretch>
              <a:fillRect/>
            </a:stretch>
          </a:blipFill>
          <a:ln w="38100" algn="ctr">
            <a:solidFill>
              <a:schemeClr val="bg1"/>
            </a:solidFill>
            <a:round/>
            <a:headEnd/>
            <a:tailEnd/>
          </a:ln>
        </p:spPr>
        <p:txBody>
          <a:bodyPr wrap="none" anchor="ctr"/>
          <a:lstStyle/>
          <a:p>
            <a:endParaRPr lang="id-ID"/>
          </a:p>
        </p:txBody>
      </p:sp>
      <p:sp>
        <p:nvSpPr>
          <p:cNvPr id="5" name="Title 1"/>
          <p:cNvSpPr txBox="1">
            <a:spLocks/>
          </p:cNvSpPr>
          <p:nvPr/>
        </p:nvSpPr>
        <p:spPr bwMode="auto">
          <a:xfrm>
            <a:off x="2700338" y="2730500"/>
            <a:ext cx="3671887" cy="482600"/>
          </a:xfrm>
          <a:prstGeom prst="rect">
            <a:avLst/>
          </a:prstGeom>
          <a:noFill/>
          <a:ln w="9525">
            <a:noFill/>
            <a:miter lim="800000"/>
            <a:headEnd/>
            <a:tailEnd/>
          </a:ln>
        </p:spPr>
        <p:txBody>
          <a:bodyPr/>
          <a:lstStyle/>
          <a:p>
            <a:r>
              <a:rPr lang="id-ID" sz="5400" b="1" dirty="0">
                <a:solidFill>
                  <a:srgbClr val="FFFF00"/>
                </a:solidFill>
                <a:latin typeface="Narkisim" pitchFamily="34" charset="-79"/>
                <a:cs typeface="Narkisim" pitchFamily="34" charset="-79"/>
              </a:rPr>
              <a:t>Terima Kasih</a:t>
            </a:r>
          </a:p>
        </p:txBody>
      </p:sp>
      <p:sp>
        <p:nvSpPr>
          <p:cNvPr id="6" name="Title 1"/>
          <p:cNvSpPr txBox="1">
            <a:spLocks/>
          </p:cNvSpPr>
          <p:nvPr/>
        </p:nvSpPr>
        <p:spPr bwMode="auto">
          <a:xfrm>
            <a:off x="1331640" y="3834408"/>
            <a:ext cx="6480720" cy="1728192"/>
          </a:xfrm>
          <a:prstGeom prst="rect">
            <a:avLst/>
          </a:prstGeom>
          <a:solidFill>
            <a:srgbClr val="92D050"/>
          </a:solidFill>
          <a:ln w="9525">
            <a:solidFill>
              <a:schemeClr val="accent1"/>
            </a:solidFill>
            <a:miter lim="800000"/>
            <a:headEnd/>
            <a:tailEnd/>
          </a:ln>
          <a:effectLst>
            <a:glow rad="101600">
              <a:schemeClr val="accent2">
                <a:satMod val="175000"/>
                <a:alpha val="40000"/>
              </a:schemeClr>
            </a:glow>
          </a:effectLst>
          <a:scene3d>
            <a:camera prst="perspectiveRelaxedModerately"/>
            <a:lightRig rig="threePt" dir="t"/>
          </a:scene3d>
        </p:spPr>
        <p:txBody>
          <a:bodyPr/>
          <a:lstStyle/>
          <a:p>
            <a:pPr algn="ctr" fontAlgn="auto">
              <a:spcBef>
                <a:spcPts val="0"/>
              </a:spcBef>
              <a:spcAft>
                <a:spcPts val="0"/>
              </a:spcAft>
              <a:defRPr/>
            </a:pPr>
            <a:r>
              <a:rPr lang="id-ID" sz="3600" dirty="0">
                <a:solidFill>
                  <a:srgbClr val="002060"/>
                </a:solidFill>
                <a:latin typeface="Britannic Bold" pitchFamily="34" charset="0"/>
              </a:rPr>
              <a:t>SELAMAT MENYUSUN SKP </a:t>
            </a:r>
          </a:p>
          <a:p>
            <a:pPr algn="ctr" fontAlgn="auto">
              <a:spcBef>
                <a:spcPts val="0"/>
              </a:spcBef>
              <a:spcAft>
                <a:spcPts val="0"/>
              </a:spcAft>
              <a:defRPr/>
            </a:pPr>
            <a:r>
              <a:rPr lang="id-ID" sz="3600" dirty="0">
                <a:solidFill>
                  <a:srgbClr val="002060"/>
                </a:solidFill>
                <a:latin typeface="Britannic Bold" pitchFamily="34" charset="0"/>
              </a:rPr>
              <a:t>SEMOGA SUKSES DAN </a:t>
            </a:r>
          </a:p>
          <a:p>
            <a:pPr algn="ctr" fontAlgn="auto">
              <a:spcBef>
                <a:spcPts val="0"/>
              </a:spcBef>
              <a:spcAft>
                <a:spcPts val="0"/>
              </a:spcAft>
              <a:defRPr/>
            </a:pPr>
            <a:r>
              <a:rPr lang="id-ID" sz="3600" dirty="0">
                <a:solidFill>
                  <a:srgbClr val="002060"/>
                </a:solidFill>
                <a:latin typeface="Britannic Bold" pitchFamily="34" charset="0"/>
              </a:rPr>
              <a:t>BERMANFAAT</a:t>
            </a:r>
            <a:endParaRPr lang="en-US" sz="3600" dirty="0">
              <a:solidFill>
                <a:srgbClr val="002060"/>
              </a:solidFill>
              <a:latin typeface="Britannic Bold" pitchFamily="34" charset="0"/>
            </a:endParaRPr>
          </a:p>
          <a:p>
            <a:pPr fontAlgn="auto">
              <a:spcBef>
                <a:spcPts val="0"/>
              </a:spcBef>
              <a:spcAft>
                <a:spcPts val="0"/>
              </a:spcAft>
              <a:defRPr/>
            </a:pPr>
            <a:endParaRPr lang="id-ID" sz="3600" dirty="0">
              <a:solidFill>
                <a:srgbClr val="002060"/>
              </a:solidFill>
              <a:latin typeface="Britannic Bol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0" fill="hold" grpId="1" nodeType="withEffect">
                                  <p:stCondLst>
                                    <p:cond delay="0"/>
                                  </p:stCondLst>
                                  <p:iterate type="lt">
                                    <p:tmPct val="0"/>
                                  </p:iterate>
                                  <p:childTnLst>
                                    <p:set>
                                      <p:cBhvr>
                                        <p:cTn id="10" dur="1" fill="hold">
                                          <p:stCondLst>
                                            <p:cond delay="0"/>
                                          </p:stCondLst>
                                        </p:cTn>
                                        <p:tgtEl>
                                          <p:spTgt spid="5"/>
                                        </p:tgtEl>
                                        <p:attrNameLst>
                                          <p:attrName>style.visibility</p:attrName>
                                        </p:attrNameLst>
                                      </p:cBhvr>
                                      <p:to>
                                        <p:strVal val="visible"/>
                                      </p:to>
                                    </p:set>
                                    <p:anim calcmode="lin" valueType="num">
                                      <p:cBhvr>
                                        <p:cTn id="11" dur="3000" fill="hold"/>
                                        <p:tgtEl>
                                          <p:spTgt spid="5"/>
                                        </p:tgtEl>
                                        <p:attrNameLst>
                                          <p:attrName>ppt_w</p:attrName>
                                        </p:attrNameLst>
                                      </p:cBhvr>
                                      <p:tavLst>
                                        <p:tav tm="0">
                                          <p:val>
                                            <p:fltVal val="0"/>
                                          </p:val>
                                        </p:tav>
                                        <p:tav tm="100000">
                                          <p:val>
                                            <p:strVal val="#ppt_w"/>
                                          </p:val>
                                        </p:tav>
                                      </p:tavLst>
                                    </p:anim>
                                    <p:anim calcmode="lin" valueType="num">
                                      <p:cBhvr>
                                        <p:cTn id="12" dur="3000" fill="hold"/>
                                        <p:tgtEl>
                                          <p:spTgt spid="5"/>
                                        </p:tgtEl>
                                        <p:attrNameLst>
                                          <p:attrName>ppt_h</p:attrName>
                                        </p:attrNameLst>
                                      </p:cBhvr>
                                      <p:tavLst>
                                        <p:tav tm="0">
                                          <p:val>
                                            <p:fltVal val="0"/>
                                          </p:val>
                                        </p:tav>
                                        <p:tav tm="100000">
                                          <p:val>
                                            <p:strVal val="#ppt_h"/>
                                          </p:val>
                                        </p:tav>
                                      </p:tavLst>
                                    </p:anim>
                                    <p:animEffect transition="in" filter="fade">
                                      <p:cBhvr>
                                        <p:cTn id="13" dur="3000"/>
                                        <p:tgtEl>
                                          <p:spTgt spid="5"/>
                                        </p:tgtEl>
                                      </p:cBhvr>
                                    </p:animEffect>
                                  </p:childTnLst>
                                </p:cTn>
                              </p:par>
                              <p:par>
                                <p:cTn id="14" presetID="34" presetClass="emph" presetSubtype="0" fill="hold" grpId="2" nodeType="withEffect">
                                  <p:stCondLst>
                                    <p:cond delay="0"/>
                                  </p:stCondLst>
                                  <p:iterate type="lt">
                                    <p:tmPct val="10000"/>
                                  </p:iterate>
                                  <p:childTnLst>
                                    <p:animMotion origin="layout" path="M 0.0 0.0 L 0.0 -0.07213" pathEditMode="relative" ptsTypes="">
                                      <p:cBhvr>
                                        <p:cTn id="15" dur="1500" accel="50000" decel="50000" autoRev="1" fill="hold">
                                          <p:stCondLst>
                                            <p:cond delay="0"/>
                                          </p:stCondLst>
                                        </p:cTn>
                                        <p:tgtEl>
                                          <p:spTgt spid="5"/>
                                        </p:tgtEl>
                                        <p:attrNameLst>
                                          <p:attrName>ppt_x</p:attrName>
                                          <p:attrName>ppt_y</p:attrName>
                                        </p:attrNameLst>
                                      </p:cBhvr>
                                    </p:animMotion>
                                    <p:animRot by="1500000">
                                      <p:cBhvr>
                                        <p:cTn id="16" dur="750" fill="hold">
                                          <p:stCondLst>
                                            <p:cond delay="0"/>
                                          </p:stCondLst>
                                        </p:cTn>
                                        <p:tgtEl>
                                          <p:spTgt spid="5"/>
                                        </p:tgtEl>
                                        <p:attrNameLst>
                                          <p:attrName>r</p:attrName>
                                        </p:attrNameLst>
                                      </p:cBhvr>
                                    </p:animRot>
                                    <p:animRot by="-1500000">
                                      <p:cBhvr>
                                        <p:cTn id="17" dur="750" fill="hold">
                                          <p:stCondLst>
                                            <p:cond delay="750"/>
                                          </p:stCondLst>
                                        </p:cTn>
                                        <p:tgtEl>
                                          <p:spTgt spid="5"/>
                                        </p:tgtEl>
                                        <p:attrNameLst>
                                          <p:attrName>r</p:attrName>
                                        </p:attrNameLst>
                                      </p:cBhvr>
                                    </p:animRot>
                                    <p:animRot by="-1500000">
                                      <p:cBhvr>
                                        <p:cTn id="18" dur="750" fill="hold">
                                          <p:stCondLst>
                                            <p:cond delay="1500"/>
                                          </p:stCondLst>
                                        </p:cTn>
                                        <p:tgtEl>
                                          <p:spTgt spid="5"/>
                                        </p:tgtEl>
                                        <p:attrNameLst>
                                          <p:attrName>r</p:attrName>
                                        </p:attrNameLst>
                                      </p:cBhvr>
                                    </p:animRot>
                                    <p:animRot by="1500000">
                                      <p:cBhvr>
                                        <p:cTn id="19" dur="750" fill="hold">
                                          <p:stCondLst>
                                            <p:cond delay="2250"/>
                                          </p:stCondLst>
                                        </p:cTn>
                                        <p:tgtEl>
                                          <p:spTgt spid="5"/>
                                        </p:tgtEl>
                                        <p:attrNameLst>
                                          <p:attrName>r</p:attrName>
                                        </p:attrNameLst>
                                      </p:cBhvr>
                                    </p:animRot>
                                  </p:childTnLst>
                                </p:cTn>
                              </p:par>
                              <p:par>
                                <p:cTn id="20" presetID="2" presetClass="entr" presetSubtype="4" fill="hold" nodeType="withEffect">
                                  <p:stCondLst>
                                    <p:cond delay="0"/>
                                  </p:stCondLst>
                                  <p:iterate type="lt">
                                    <p:tmPct val="0"/>
                                  </p:iterate>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53" presetClass="entr" presetSubtype="0" fill="hold" nodeType="withEffect">
                                  <p:stCondLst>
                                    <p:cond delay="0"/>
                                  </p:stCondLst>
                                  <p:iterate type="lt">
                                    <p:tmPct val="0"/>
                                  </p:iterate>
                                  <p:childTnLst>
                                    <p:set>
                                      <p:cBhvr>
                                        <p:cTn id="25" dur="1" fill="hold">
                                          <p:stCondLst>
                                            <p:cond delay="0"/>
                                          </p:stCondLst>
                                        </p:cTn>
                                        <p:tgtEl>
                                          <p:spTgt spid="6"/>
                                        </p:tgtEl>
                                        <p:attrNameLst>
                                          <p:attrName>style.visibility</p:attrName>
                                        </p:attrNameLst>
                                      </p:cBhvr>
                                      <p:to>
                                        <p:strVal val="visible"/>
                                      </p:to>
                                    </p:set>
                                    <p:anim calcmode="lin" valueType="num">
                                      <p:cBhvr>
                                        <p:cTn id="26" dur="3000" fill="hold"/>
                                        <p:tgtEl>
                                          <p:spTgt spid="6"/>
                                        </p:tgtEl>
                                        <p:attrNameLst>
                                          <p:attrName>ppt_w</p:attrName>
                                        </p:attrNameLst>
                                      </p:cBhvr>
                                      <p:tavLst>
                                        <p:tav tm="0">
                                          <p:val>
                                            <p:fltVal val="0"/>
                                          </p:val>
                                        </p:tav>
                                        <p:tav tm="100000">
                                          <p:val>
                                            <p:strVal val="#ppt_w"/>
                                          </p:val>
                                        </p:tav>
                                      </p:tavLst>
                                    </p:anim>
                                    <p:anim calcmode="lin" valueType="num">
                                      <p:cBhvr>
                                        <p:cTn id="27" dur="3000" fill="hold"/>
                                        <p:tgtEl>
                                          <p:spTgt spid="6"/>
                                        </p:tgtEl>
                                        <p:attrNameLst>
                                          <p:attrName>ppt_h</p:attrName>
                                        </p:attrNameLst>
                                      </p:cBhvr>
                                      <p:tavLst>
                                        <p:tav tm="0">
                                          <p:val>
                                            <p:fltVal val="0"/>
                                          </p:val>
                                        </p:tav>
                                        <p:tav tm="100000">
                                          <p:val>
                                            <p:strVal val="#ppt_h"/>
                                          </p:val>
                                        </p:tav>
                                      </p:tavLst>
                                    </p:anim>
                                    <p:animEffect transition="in" filter="fade">
                                      <p:cBhvr>
                                        <p:cTn id="28"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36866" name="Content Placeholder 2"/>
          <p:cNvSpPr>
            <a:spLocks noGrp="1"/>
          </p:cNvSpPr>
          <p:nvPr>
            <p:ph idx="1"/>
          </p:nvPr>
        </p:nvSpPr>
        <p:spPr>
          <a:xfrm>
            <a:off x="500063" y="1676400"/>
            <a:ext cx="8229600" cy="4724400"/>
          </a:xfrm>
          <a:solidFill>
            <a:schemeClr val="accent6">
              <a:lumMod val="40000"/>
              <a:lumOff val="60000"/>
            </a:schemeClr>
          </a:solidFill>
        </p:spPr>
        <p:txBody>
          <a:bodyPr/>
          <a:lstStyle/>
          <a:p>
            <a:pPr marL="514350" indent="-514350" algn="just" eaLnBrk="1" hangingPunct="1">
              <a:buFont typeface="Arial" charset="0"/>
              <a:buNone/>
              <a:defRPr/>
            </a:pPr>
            <a:r>
              <a:rPr lang="id-ID" sz="2400" dirty="0" smtClean="0">
                <a:latin typeface="Berlin Sans FB Demi" pitchFamily="34" charset="0"/>
                <a:cs typeface="Arial" charset="0"/>
              </a:rPr>
              <a:t> a.  Kegiatan Tugas Jabatan</a:t>
            </a:r>
          </a:p>
          <a:p>
            <a:pPr marL="514350" indent="-514350" algn="just" eaLnBrk="1" hangingPunct="1">
              <a:buFont typeface="Arial" charset="0"/>
              <a:buNone/>
              <a:defRPr/>
            </a:pPr>
            <a:r>
              <a:rPr lang="id-ID" sz="2400" dirty="0" smtClean="0">
                <a:latin typeface="Berlin Sans FB Demi" pitchFamily="34" charset="0"/>
                <a:cs typeface="Arial" charset="0"/>
              </a:rPr>
              <a:t>	Mengacu pada Penetapan Kinerja/RKT. Dalam melaksanakan kegiatan tugas jabatan pada prinsipnya </a:t>
            </a:r>
            <a:r>
              <a:rPr lang="id-ID" sz="2400" dirty="0" smtClean="0">
                <a:solidFill>
                  <a:srgbClr val="0000FF"/>
                </a:solidFill>
                <a:latin typeface="Berlin Sans FB Demi" pitchFamily="34" charset="0"/>
                <a:cs typeface="Arial" charset="0"/>
              </a:rPr>
              <a:t>pekerjaan dibagi habis dari tingkat jabatan tertinggi</a:t>
            </a:r>
            <a:r>
              <a:rPr lang="en-US" sz="2400" dirty="0" smtClean="0">
                <a:solidFill>
                  <a:srgbClr val="0000FF"/>
                </a:solidFill>
                <a:latin typeface="Berlin Sans FB Demi" pitchFamily="34" charset="0"/>
                <a:cs typeface="Arial" charset="0"/>
              </a:rPr>
              <a:t> s/d </a:t>
            </a:r>
            <a:r>
              <a:rPr lang="id-ID" sz="2400" dirty="0" smtClean="0">
                <a:solidFill>
                  <a:srgbClr val="0000FF"/>
                </a:solidFill>
                <a:latin typeface="Berlin Sans FB Demi" pitchFamily="34" charset="0"/>
                <a:cs typeface="Arial" charset="0"/>
              </a:rPr>
              <a:t>jabatan terendah </a:t>
            </a:r>
            <a:r>
              <a:rPr lang="id-ID" sz="2400" dirty="0" smtClean="0">
                <a:latin typeface="Berlin Sans FB Demi" pitchFamily="34" charset="0"/>
                <a:cs typeface="Arial" charset="0"/>
              </a:rPr>
              <a:t>secara hierarki.</a:t>
            </a:r>
          </a:p>
          <a:p>
            <a:pPr marL="514350" indent="-514350" algn="just" eaLnBrk="1" hangingPunct="1">
              <a:buFont typeface="Arial" charset="0"/>
              <a:buNone/>
              <a:defRPr/>
            </a:pPr>
            <a:endParaRPr lang="id-ID" sz="1200" dirty="0" smtClean="0">
              <a:latin typeface="Berlin Sans FB Demi" pitchFamily="34" charset="0"/>
            </a:endParaRPr>
          </a:p>
          <a:p>
            <a:pPr marL="514350" indent="-514350" algn="just" eaLnBrk="1" hangingPunct="1">
              <a:buFont typeface="Arial" charset="0"/>
              <a:buNone/>
              <a:defRPr/>
            </a:pPr>
            <a:r>
              <a:rPr lang="id-ID" sz="2400" dirty="0" smtClean="0">
                <a:latin typeface="Berlin Sans FB Demi" pitchFamily="34" charset="0"/>
              </a:rPr>
              <a:t> b.  Angka Kredit</a:t>
            </a:r>
          </a:p>
          <a:p>
            <a:pPr marL="514350" indent="-514350" algn="just" eaLnBrk="1" hangingPunct="1">
              <a:buFont typeface="Arial" charset="0"/>
              <a:buNone/>
              <a:defRPr/>
            </a:pPr>
            <a:r>
              <a:rPr lang="id-ID" sz="2400" b="1" i="1" dirty="0" smtClean="0"/>
              <a:t>	</a:t>
            </a:r>
            <a:r>
              <a:rPr lang="en-US" sz="2400" dirty="0" smtClean="0">
                <a:latin typeface="Berlin Sans FB Demi" pitchFamily="34" charset="0"/>
              </a:rPr>
              <a:t>S</a:t>
            </a:r>
            <a:r>
              <a:rPr lang="id-ID" sz="2400" dirty="0" smtClean="0">
                <a:latin typeface="Berlin Sans FB Demi" pitchFamily="34" charset="0"/>
              </a:rPr>
              <a:t>atuan nilai </a:t>
            </a:r>
            <a:r>
              <a:rPr lang="id-ID" sz="2400" dirty="0" smtClean="0">
                <a:solidFill>
                  <a:srgbClr val="FF0000"/>
                </a:solidFill>
                <a:latin typeface="Berlin Sans FB Demi" pitchFamily="34" charset="0"/>
              </a:rPr>
              <a:t>dari tiap butir kegiatan dan/atau akumulasi nilai butir-butir kegiatan yg harus dicapai </a:t>
            </a:r>
            <a:r>
              <a:rPr lang="id-ID" sz="2400" dirty="0" smtClean="0">
                <a:latin typeface="Berlin Sans FB Demi" pitchFamily="34" charset="0"/>
              </a:rPr>
              <a:t>oleh seorang PNS dlm rangka pembinaan karier dan jabatannya.</a:t>
            </a:r>
          </a:p>
        </p:txBody>
      </p:sp>
      <p:sp>
        <p:nvSpPr>
          <p:cNvPr id="5" name="Oval 4"/>
          <p:cNvSpPr/>
          <p:nvPr/>
        </p:nvSpPr>
        <p:spPr>
          <a:xfrm>
            <a:off x="1462088" y="152400"/>
            <a:ext cx="6005512"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892" name="TextBox 5"/>
          <p:cNvSpPr txBox="1">
            <a:spLocks noChangeArrowheads="1"/>
          </p:cNvSpPr>
          <p:nvPr/>
        </p:nvSpPr>
        <p:spPr bwMode="auto">
          <a:xfrm>
            <a:off x="1679575" y="217488"/>
            <a:ext cx="5559425" cy="1077912"/>
          </a:xfrm>
          <a:prstGeom prst="rect">
            <a:avLst/>
          </a:prstGeom>
          <a:noFill/>
          <a:ln w="9525">
            <a:noFill/>
            <a:miter lim="800000"/>
            <a:headEnd/>
            <a:tailEnd/>
          </a:ln>
        </p:spPr>
        <p:txBody>
          <a:bodyPr>
            <a:spAutoFit/>
          </a:bodyPr>
          <a:lstStyle/>
          <a:p>
            <a:pPr algn="ctr"/>
            <a:r>
              <a:rPr lang="id-ID" sz="3200">
                <a:solidFill>
                  <a:srgbClr val="FFFF00"/>
                </a:solidFill>
                <a:latin typeface="Berlin Sans FB Demi" pitchFamily="34" charset="0"/>
              </a:rPr>
              <a:t>Unsur-Unsur </a:t>
            </a:r>
          </a:p>
          <a:p>
            <a:pPr algn="ctr"/>
            <a:r>
              <a:rPr lang="id-ID" sz="3200">
                <a:solidFill>
                  <a:srgbClr val="FFFF00"/>
                </a:solidFill>
                <a:latin typeface="Berlin Sans FB Demi" pitchFamily="34" charset="0"/>
              </a:rPr>
              <a:t>Sasaran Kerja Pegawai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56000">
              <a:srgbClr val="FF00FF">
                <a:alpha val="0"/>
              </a:srgbClr>
            </a:gs>
            <a:gs pos="35000">
              <a:schemeClr val="accent5">
                <a:tint val="37000"/>
                <a:satMod val="300000"/>
              </a:schemeClr>
            </a:gs>
            <a:gs pos="100000">
              <a:schemeClr val="accent5">
                <a:tint val="15000"/>
                <a:satMod val="350000"/>
              </a:schemeClr>
            </a:gs>
          </a:gsLst>
          <a:lin ang="16200000" scaled="1"/>
        </a:gradFill>
        <a:effectLst/>
      </p:bgPr>
    </p:bg>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612775" y="533400"/>
            <a:ext cx="7921625" cy="6149975"/>
          </a:xfrm>
          <a:prstGeom prst="rect">
            <a:avLst/>
          </a:prstGeom>
          <a:noFill/>
          <a:ln w="9525">
            <a:solidFill>
              <a:srgbClr val="00B050"/>
            </a:solidFill>
            <a:miter lim="800000"/>
            <a:headEnd/>
            <a:tailEnd/>
          </a:ln>
        </p:spPr>
        <p:txBody>
          <a:bodyPr>
            <a:spAutoFit/>
          </a:bodyPr>
          <a:lstStyle/>
          <a:p>
            <a:pPr marL="800100" indent="-800100" algn="just">
              <a:spcBef>
                <a:spcPct val="20000"/>
              </a:spcBef>
              <a:tabLst>
                <a:tab pos="457200" algn="l"/>
                <a:tab pos="800100" algn="l"/>
              </a:tabLst>
              <a:defRPr/>
            </a:pPr>
            <a:r>
              <a:rPr lang="id-ID" sz="2200" b="1" dirty="0">
                <a:solidFill>
                  <a:srgbClr val="FF0000"/>
                </a:solidFill>
                <a:latin typeface="Albertus" pitchFamily="34" charset="0"/>
              </a:rPr>
              <a:t>	</a:t>
            </a:r>
            <a:r>
              <a:rPr lang="id-ID" sz="2400" b="1" dirty="0">
                <a:solidFill>
                  <a:srgbClr val="FF0000"/>
                </a:solidFill>
                <a:latin typeface="Albertus" pitchFamily="34" charset="0"/>
              </a:rPr>
              <a:t>c. </a:t>
            </a:r>
            <a:r>
              <a:rPr lang="id-ID" sz="2400" b="1" dirty="0">
                <a:solidFill>
                  <a:srgbClr val="FF0000"/>
                </a:solidFill>
              </a:rPr>
              <a:t>Target</a:t>
            </a:r>
          </a:p>
          <a:p>
            <a:pPr marL="800100" indent="-800100" algn="just">
              <a:spcBef>
                <a:spcPct val="20000"/>
              </a:spcBef>
              <a:tabLst>
                <a:tab pos="457200" algn="l"/>
                <a:tab pos="800100" algn="l"/>
              </a:tabLst>
              <a:defRPr/>
            </a:pPr>
            <a:endParaRPr lang="id-ID" sz="800" b="1" dirty="0">
              <a:solidFill>
                <a:srgbClr val="333300"/>
              </a:solidFill>
            </a:endParaRPr>
          </a:p>
          <a:p>
            <a:pPr marL="800100" indent="-800100" algn="just">
              <a:tabLst>
                <a:tab pos="457200" algn="l"/>
                <a:tab pos="800100" algn="l"/>
              </a:tabLst>
              <a:defRPr/>
            </a:pPr>
            <a:r>
              <a:rPr lang="id-ID" sz="2400" b="1" dirty="0">
                <a:solidFill>
                  <a:srgbClr val="333300"/>
                </a:solidFill>
              </a:rPr>
              <a:t>		</a:t>
            </a:r>
            <a:r>
              <a:rPr lang="id-ID" sz="2200" b="1" dirty="0">
                <a:solidFill>
                  <a:srgbClr val="333300"/>
                </a:solidFill>
              </a:rPr>
              <a:t>Setiap pelaksanaan Kegiatan Tugas Jabatan harus ditetapkan </a:t>
            </a:r>
            <a:r>
              <a:rPr lang="id-ID" sz="2200" b="1" dirty="0">
                <a:solidFill>
                  <a:srgbClr val="FF00FF"/>
                </a:solidFill>
              </a:rPr>
              <a:t>target</a:t>
            </a:r>
            <a:r>
              <a:rPr lang="id-ID" sz="2200" b="1" dirty="0">
                <a:solidFill>
                  <a:srgbClr val="333300"/>
                </a:solidFill>
              </a:rPr>
              <a:t> yang diwujudkan dengan jelas sebagai </a:t>
            </a:r>
            <a:r>
              <a:rPr lang="id-ID" sz="2200" b="1" dirty="0">
                <a:solidFill>
                  <a:srgbClr val="FF00FF"/>
                </a:solidFill>
              </a:rPr>
              <a:t>ukuran prestasi kerja</a:t>
            </a:r>
            <a:endParaRPr lang="id-ID" sz="2200" b="1" dirty="0">
              <a:solidFill>
                <a:srgbClr val="333300"/>
              </a:solidFill>
            </a:endParaRPr>
          </a:p>
          <a:p>
            <a:pPr marL="514350" indent="-514350" algn="just">
              <a:buFont typeface="Arial" charset="0"/>
              <a:buNone/>
              <a:defRPr/>
            </a:pPr>
            <a:r>
              <a:rPr lang="id-ID" sz="2400" dirty="0">
                <a:latin typeface="Berlin Sans FB Demi" pitchFamily="34" charset="0"/>
              </a:rPr>
              <a:t>	    </a:t>
            </a:r>
            <a:r>
              <a:rPr lang="id-ID" sz="2000" dirty="0">
                <a:latin typeface="Berlin Sans FB Demi" pitchFamily="34" charset="0"/>
              </a:rPr>
              <a:t>Dalam menetapkan target meliputi aspek sbb:</a:t>
            </a:r>
          </a:p>
          <a:p>
            <a:pPr marL="1258888" lvl="1" indent="-450850" algn="just">
              <a:buFont typeface="Wingdings" pitchFamily="2" charset="2"/>
              <a:buChar char="v"/>
              <a:defRPr/>
            </a:pPr>
            <a:r>
              <a:rPr lang="id-ID" sz="2000" dirty="0">
                <a:latin typeface="Berlin Sans FB Demi" pitchFamily="34" charset="0"/>
              </a:rPr>
              <a:t>Kuantitas (Target Output)</a:t>
            </a:r>
          </a:p>
          <a:p>
            <a:pPr marL="1258888" lvl="1" indent="-450850" algn="just">
              <a:buFont typeface="Wingdings" pitchFamily="2" charset="2"/>
              <a:buChar char="v"/>
              <a:defRPr/>
            </a:pPr>
            <a:r>
              <a:rPr lang="id-ID" sz="2000" dirty="0">
                <a:latin typeface="Berlin Sans FB Demi" pitchFamily="34" charset="0"/>
              </a:rPr>
              <a:t>Kualitas (Target Kualitas)</a:t>
            </a:r>
          </a:p>
          <a:p>
            <a:pPr marL="1258888" lvl="1" indent="-450850" algn="just">
              <a:buFont typeface="Wingdings" pitchFamily="2" charset="2"/>
              <a:buChar char="v"/>
              <a:defRPr/>
            </a:pPr>
            <a:r>
              <a:rPr lang="id-ID" sz="2000" dirty="0">
                <a:latin typeface="Berlin Sans FB Demi" pitchFamily="34" charset="0"/>
              </a:rPr>
              <a:t>Waktu (Target Waktu)</a:t>
            </a:r>
          </a:p>
          <a:p>
            <a:pPr marL="1258888" lvl="1" indent="-450850" algn="just">
              <a:buFont typeface="Wingdings" pitchFamily="2" charset="2"/>
              <a:buChar char="v"/>
              <a:defRPr/>
            </a:pPr>
            <a:r>
              <a:rPr lang="id-ID" sz="2000" dirty="0">
                <a:latin typeface="Berlin Sans FB Demi" pitchFamily="34" charset="0"/>
              </a:rPr>
              <a:t>Biaya (Target Biaya) </a:t>
            </a:r>
          </a:p>
          <a:p>
            <a:pPr marL="800100" indent="-800100" algn="just">
              <a:tabLst>
                <a:tab pos="457200" algn="l"/>
                <a:tab pos="800100" algn="l"/>
              </a:tabLst>
              <a:defRPr/>
            </a:pPr>
            <a:endParaRPr lang="en-US" sz="2200" b="1" dirty="0">
              <a:solidFill>
                <a:srgbClr val="333300"/>
              </a:solidFill>
              <a:latin typeface="Albertus" pitchFamily="34" charset="0"/>
            </a:endParaRPr>
          </a:p>
          <a:p>
            <a:pPr marL="450850" indent="-450850" algn="just">
              <a:buFont typeface="Wingdings" pitchFamily="2" charset="2"/>
              <a:buChar char="v"/>
              <a:tabLst>
                <a:tab pos="355600" algn="l"/>
                <a:tab pos="450850" algn="l"/>
                <a:tab pos="534988" algn="l"/>
              </a:tabLst>
              <a:defRPr/>
            </a:pPr>
            <a:r>
              <a:rPr lang="id-ID" sz="2400" b="1" dirty="0">
                <a:solidFill>
                  <a:srgbClr val="0033CC"/>
                </a:solidFill>
                <a:latin typeface="Albertus" pitchFamily="34" charset="0"/>
              </a:rPr>
              <a:t>Tugas Tambahan dan/atau Kreativitas</a:t>
            </a:r>
          </a:p>
          <a:p>
            <a:pPr marL="800100" indent="-800100" algn="just">
              <a:tabLst>
                <a:tab pos="457200" algn="l"/>
                <a:tab pos="800100" algn="l"/>
              </a:tabLst>
              <a:defRPr/>
            </a:pPr>
            <a:endParaRPr lang="id-ID" sz="1000" b="1" dirty="0">
              <a:solidFill>
                <a:srgbClr val="333300"/>
              </a:solidFill>
              <a:latin typeface="Albertus" pitchFamily="34" charset="0"/>
            </a:endParaRPr>
          </a:p>
          <a:p>
            <a:pPr marL="800100" indent="-800100" algn="just">
              <a:tabLst>
                <a:tab pos="457200" algn="l"/>
                <a:tab pos="800100" algn="l"/>
              </a:tabLst>
              <a:defRPr/>
            </a:pPr>
            <a:r>
              <a:rPr lang="id-ID" sz="2200" b="1" dirty="0">
                <a:solidFill>
                  <a:srgbClr val="333300"/>
                </a:solidFill>
                <a:latin typeface="Albertus" pitchFamily="34" charset="0"/>
              </a:rPr>
              <a:t>		Selain melakukan Kegiatan Tugas Jabatan ap</a:t>
            </a:r>
            <a:r>
              <a:rPr lang="en-US" sz="2200" b="1" dirty="0">
                <a:solidFill>
                  <a:srgbClr val="333300"/>
                </a:solidFill>
                <a:latin typeface="Albertus" pitchFamily="34" charset="0"/>
              </a:rPr>
              <a:t>a</a:t>
            </a:r>
            <a:r>
              <a:rPr lang="id-ID" sz="2200" b="1" dirty="0">
                <a:solidFill>
                  <a:srgbClr val="333300"/>
                </a:solidFill>
                <a:latin typeface="Albertus" pitchFamily="34" charset="0"/>
              </a:rPr>
              <a:t>bila </a:t>
            </a:r>
            <a:r>
              <a:rPr lang="en-US" sz="2200" b="1" dirty="0">
                <a:solidFill>
                  <a:srgbClr val="333300"/>
                </a:solidFill>
                <a:latin typeface="Albertus" pitchFamily="34" charset="0"/>
              </a:rPr>
              <a:t>  </a:t>
            </a:r>
            <a:r>
              <a:rPr lang="id-ID" sz="2200" b="1" dirty="0">
                <a:solidFill>
                  <a:srgbClr val="333300"/>
                </a:solidFill>
                <a:latin typeface="Albertus" pitchFamily="34" charset="0"/>
              </a:rPr>
              <a:t>ada tugas tambahan terkait dengan jabatan dapat ditetapkan menjadi </a:t>
            </a:r>
            <a:r>
              <a:rPr lang="id-ID" sz="2200" b="1" dirty="0">
                <a:solidFill>
                  <a:srgbClr val="FF00FF"/>
                </a:solidFill>
                <a:latin typeface="Albertus" pitchFamily="34" charset="0"/>
              </a:rPr>
              <a:t>tugas tambahan</a:t>
            </a:r>
            <a:r>
              <a:rPr lang="id-ID" sz="2200" b="1" dirty="0">
                <a:solidFill>
                  <a:srgbClr val="333300"/>
                </a:solidFill>
                <a:latin typeface="Albertus" pitchFamily="34" charset="0"/>
              </a:rPr>
              <a:t> dan/atau </a:t>
            </a:r>
            <a:r>
              <a:rPr lang="id-ID" sz="2200" b="1" dirty="0">
                <a:solidFill>
                  <a:srgbClr val="FF00FF"/>
                </a:solidFill>
                <a:latin typeface="Albertus" pitchFamily="34" charset="0"/>
              </a:rPr>
              <a:t>kreati</a:t>
            </a:r>
            <a:r>
              <a:rPr lang="en-US" sz="2200" b="1" dirty="0">
                <a:solidFill>
                  <a:srgbClr val="FF00FF"/>
                </a:solidFill>
                <a:latin typeface="Albertus" pitchFamily="34" charset="0"/>
              </a:rPr>
              <a:t>f</a:t>
            </a:r>
            <a:r>
              <a:rPr lang="id-ID" sz="2200" b="1" dirty="0">
                <a:solidFill>
                  <a:srgbClr val="FF00FF"/>
                </a:solidFill>
                <a:latin typeface="Albertus" pitchFamily="34" charset="0"/>
              </a:rPr>
              <a:t>itas</a:t>
            </a:r>
            <a:r>
              <a:rPr lang="id-ID" sz="2200" b="1" dirty="0">
                <a:solidFill>
                  <a:srgbClr val="333300"/>
                </a:solidFill>
                <a:latin typeface="Albertus" pitchFamily="34" charset="0"/>
              </a:rPr>
              <a:t> dalam pelaksanaan Kegiatan Tugas Jabatan.</a:t>
            </a:r>
          </a:p>
          <a:p>
            <a:pPr marL="800100" indent="-800100" algn="just">
              <a:tabLst>
                <a:tab pos="457200" algn="l"/>
                <a:tab pos="800100" algn="l"/>
              </a:tabLst>
              <a:defRPr/>
            </a:pPr>
            <a:r>
              <a:rPr lang="id-ID" sz="2200" b="1" dirty="0">
                <a:solidFill>
                  <a:srgbClr val="333300"/>
                </a:solidFill>
                <a:latin typeface="Albertus" pitchFamily="34" charset="0"/>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xfrm>
            <a:off x="6540500" y="6242050"/>
            <a:ext cx="2146300" cy="479425"/>
          </a:xfrm>
        </p:spPr>
        <p:txBody>
          <a:bodyPr/>
          <a:lstStyle/>
          <a:p>
            <a:pPr>
              <a:defRPr/>
            </a:pPr>
            <a:fld id="{E1ED9AF5-AB4B-4EB6-8CFF-578B932FCFA6}" type="slidenum">
              <a:rPr lang="en-US" smtClean="0"/>
              <a:pPr>
                <a:defRPr/>
              </a:pPr>
              <a:t>8</a:t>
            </a:fld>
            <a:endParaRPr lang="en-US" smtClean="0"/>
          </a:p>
        </p:txBody>
      </p:sp>
      <p:sp>
        <p:nvSpPr>
          <p:cNvPr id="39939" name="Rectangle 1997" descr="Pink tissue paper"/>
          <p:cNvSpPr>
            <a:spLocks noChangeArrowheads="1"/>
          </p:cNvSpPr>
          <p:nvPr/>
        </p:nvSpPr>
        <p:spPr bwMode="auto">
          <a:xfrm>
            <a:off x="395288" y="292100"/>
            <a:ext cx="8256587" cy="6089650"/>
          </a:xfrm>
          <a:prstGeom prst="rect">
            <a:avLst/>
          </a:prstGeom>
          <a:solidFill>
            <a:srgbClr val="FFFFFF"/>
          </a:solidFill>
          <a:ln w="9525">
            <a:solidFill>
              <a:schemeClr val="tx1"/>
            </a:solidFill>
            <a:miter lim="800000"/>
            <a:headEnd/>
            <a:tailEnd/>
          </a:ln>
        </p:spPr>
        <p:txBody>
          <a:bodyPr wrap="none" anchor="ctr"/>
          <a:lstStyle/>
          <a:p>
            <a:endParaRPr lang="id-ID"/>
          </a:p>
        </p:txBody>
      </p:sp>
      <p:sp>
        <p:nvSpPr>
          <p:cNvPr id="39940" name="Rectangle 5"/>
          <p:cNvSpPr>
            <a:spLocks noChangeArrowheads="1"/>
          </p:cNvSpPr>
          <p:nvPr/>
        </p:nvSpPr>
        <p:spPr bwMode="auto">
          <a:xfrm>
            <a:off x="-1588" y="2328863"/>
            <a:ext cx="185738" cy="369887"/>
          </a:xfrm>
          <a:prstGeom prst="rect">
            <a:avLst/>
          </a:prstGeom>
          <a:noFill/>
          <a:ln w="9525">
            <a:noFill/>
            <a:miter lim="800000"/>
            <a:headEnd/>
            <a:tailEnd/>
          </a:ln>
        </p:spPr>
        <p:txBody>
          <a:bodyPr anchor="ctr">
            <a:spAutoFit/>
          </a:bodyPr>
          <a:lstStyle/>
          <a:p>
            <a:endParaRPr lang="en-GB"/>
          </a:p>
        </p:txBody>
      </p:sp>
      <p:sp>
        <p:nvSpPr>
          <p:cNvPr id="39941" name="Rectangle 6"/>
          <p:cNvSpPr>
            <a:spLocks noChangeArrowheads="1"/>
          </p:cNvSpPr>
          <p:nvPr/>
        </p:nvSpPr>
        <p:spPr bwMode="auto">
          <a:xfrm flipV="1">
            <a:off x="-52388" y="2914650"/>
            <a:ext cx="9196388" cy="369888"/>
          </a:xfrm>
          <a:prstGeom prst="rect">
            <a:avLst/>
          </a:prstGeom>
          <a:noFill/>
          <a:ln w="9525">
            <a:noFill/>
            <a:miter lim="800000"/>
            <a:headEnd/>
            <a:tailEnd/>
          </a:ln>
        </p:spPr>
        <p:txBody>
          <a:bodyPr anchor="ctr">
            <a:spAutoFit/>
          </a:bodyPr>
          <a:lstStyle/>
          <a:p>
            <a:endParaRPr lang="en-GB"/>
          </a:p>
        </p:txBody>
      </p:sp>
      <p:sp>
        <p:nvSpPr>
          <p:cNvPr id="39942" name="Rectangle 7"/>
          <p:cNvSpPr>
            <a:spLocks noChangeArrowheads="1"/>
          </p:cNvSpPr>
          <p:nvPr/>
        </p:nvSpPr>
        <p:spPr bwMode="auto">
          <a:xfrm>
            <a:off x="-1588" y="3090863"/>
            <a:ext cx="185738" cy="369887"/>
          </a:xfrm>
          <a:prstGeom prst="rect">
            <a:avLst/>
          </a:prstGeom>
          <a:noFill/>
          <a:ln w="9525">
            <a:noFill/>
            <a:miter lim="800000"/>
            <a:headEnd/>
            <a:tailEnd/>
          </a:ln>
        </p:spPr>
        <p:txBody>
          <a:bodyPr anchor="ctr">
            <a:spAutoFit/>
          </a:bodyPr>
          <a:lstStyle/>
          <a:p>
            <a:endParaRPr lang="en-GB"/>
          </a:p>
        </p:txBody>
      </p:sp>
      <p:sp>
        <p:nvSpPr>
          <p:cNvPr id="39943" name="Rectangle 8"/>
          <p:cNvSpPr>
            <a:spLocks noChangeArrowheads="1"/>
          </p:cNvSpPr>
          <p:nvPr/>
        </p:nvSpPr>
        <p:spPr bwMode="auto">
          <a:xfrm flipV="1">
            <a:off x="-52388" y="4868863"/>
            <a:ext cx="9196388" cy="369887"/>
          </a:xfrm>
          <a:prstGeom prst="rect">
            <a:avLst/>
          </a:prstGeom>
          <a:noFill/>
          <a:ln w="9525">
            <a:noFill/>
            <a:miter lim="800000"/>
            <a:headEnd/>
            <a:tailEnd/>
          </a:ln>
        </p:spPr>
        <p:txBody>
          <a:bodyPr rot="10800000" anchor="ctr">
            <a:spAutoFit/>
          </a:bodyPr>
          <a:lstStyle/>
          <a:p>
            <a:endParaRPr lang="en-GB"/>
          </a:p>
        </p:txBody>
      </p:sp>
      <p:sp>
        <p:nvSpPr>
          <p:cNvPr id="39944" name="Rectangle 81"/>
          <p:cNvSpPr>
            <a:spLocks noChangeArrowheads="1"/>
          </p:cNvSpPr>
          <p:nvPr/>
        </p:nvSpPr>
        <p:spPr bwMode="auto">
          <a:xfrm>
            <a:off x="3736975" y="-898525"/>
            <a:ext cx="1670050" cy="396875"/>
          </a:xfrm>
          <a:prstGeom prst="rect">
            <a:avLst/>
          </a:prstGeom>
          <a:noFill/>
          <a:ln w="9525">
            <a:noFill/>
            <a:miter lim="800000"/>
            <a:headEnd/>
            <a:tailEnd/>
          </a:ln>
        </p:spPr>
        <p:txBody>
          <a:bodyPr wrap="none" anchor="ctr">
            <a:spAutoFit/>
          </a:bodyPr>
          <a:lstStyle/>
          <a:p>
            <a:pPr algn="ctr"/>
            <a:r>
              <a:rPr lang="it-IT" sz="1000" b="1">
                <a:latin typeface="Arial Narrow" pitchFamily="34" charset="0"/>
                <a:cs typeface="Times New Roman" pitchFamily="18" charset="0"/>
              </a:rPr>
              <a:t>FORMULIR SASARAN KERJ</a:t>
            </a:r>
            <a:r>
              <a:rPr lang="it-IT" sz="1000" b="1">
                <a:cs typeface="Times New Roman" pitchFamily="18" charset="0"/>
              </a:rPr>
              <a:t>A</a:t>
            </a:r>
            <a:endParaRPr lang="en-US" sz="1100">
              <a:cs typeface="Times New Roman" pitchFamily="18" charset="0"/>
            </a:endParaRPr>
          </a:p>
          <a:p>
            <a:pPr algn="ctr" eaLnBrk="0" hangingPunct="0"/>
            <a:r>
              <a:rPr lang="en-GB" sz="1000" b="1">
                <a:latin typeface="Arial Narrow" pitchFamily="34" charset="0"/>
                <a:cs typeface="Times New Roman" pitchFamily="18" charset="0"/>
              </a:rPr>
              <a:t>PEGAWAI NEGERI SIPIL</a:t>
            </a:r>
            <a:endParaRPr lang="en-GB">
              <a:cs typeface="Times New Roman" pitchFamily="18" charset="0"/>
            </a:endParaRPr>
          </a:p>
        </p:txBody>
      </p:sp>
      <p:graphicFrame>
        <p:nvGraphicFramePr>
          <p:cNvPr id="7306" name="Group 138"/>
          <p:cNvGraphicFramePr>
            <a:graphicFrameLocks noGrp="1"/>
          </p:cNvGraphicFramePr>
          <p:nvPr/>
        </p:nvGraphicFramePr>
        <p:xfrm>
          <a:off x="565150" y="4616450"/>
          <a:ext cx="8110538" cy="1562100"/>
        </p:xfrm>
        <a:graphic>
          <a:graphicData uri="http://schemas.openxmlformats.org/drawingml/2006/table">
            <a:tbl>
              <a:tblPr/>
              <a:tblGrid>
                <a:gridCol w="3605213"/>
                <a:gridCol w="900112"/>
                <a:gridCol w="3605213"/>
              </a:tblGrid>
              <a:tr h="4572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chemeClr val="tx1"/>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chemeClr val="tx1"/>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rgbClr val="0033CC"/>
                        </a:solidFill>
                        <a:effectLst/>
                        <a:latin typeface="Arial Narrow"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33CC"/>
                          </a:solidFill>
                          <a:effectLst/>
                          <a:latin typeface="Arial Narrow" pitchFamily="34" charset="0"/>
                          <a:cs typeface="Times New Roman" pitchFamily="18" charset="0"/>
                        </a:rPr>
                        <a:t>Surabaya</a:t>
                      </a: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 </a:t>
                      </a:r>
                      <a:r>
                        <a:rPr kumimoji="0" lang="en-US" sz="1200" b="1" i="0" u="none" strike="noStrike" cap="none" normalizeH="0" baseline="0" smtClean="0">
                          <a:ln>
                            <a:noFill/>
                          </a:ln>
                          <a:solidFill>
                            <a:srgbClr val="0033CC"/>
                          </a:solidFill>
                          <a:effectLst/>
                          <a:latin typeface="Arial Narrow" pitchFamily="34" charset="0"/>
                          <a:cs typeface="Times New Roman" pitchFamily="18" charset="0"/>
                        </a:rPr>
                        <a:t>…. </a:t>
                      </a: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Januari  20</a:t>
                      </a:r>
                      <a:r>
                        <a:rPr kumimoji="0" lang="en-US" sz="1200" b="1" i="0" u="none" strike="noStrike" cap="none" normalizeH="0" baseline="0" smtClean="0">
                          <a:ln>
                            <a:noFill/>
                          </a:ln>
                          <a:solidFill>
                            <a:srgbClr val="0033CC"/>
                          </a:solidFill>
                          <a:effectLst/>
                          <a:latin typeface="Arial Narrow" pitchFamily="34" charset="0"/>
                          <a:cs typeface="Times New Roman" pitchFamily="18" charset="0"/>
                        </a:rPr>
                        <a:t>..</a:t>
                      </a: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r>
              <a:tr h="27622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Pejabat Penilai</a:t>
                      </a: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chemeClr val="tx1"/>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Pegawai Negeri Sipil Yang Dinilai</a:t>
                      </a: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r>
              <a:tr h="27622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chemeClr val="tx1"/>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r>
              <a:tr h="27622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sng" strike="noStrike" cap="none" normalizeH="0" baseline="0" smtClean="0">
                          <a:ln>
                            <a:noFill/>
                          </a:ln>
                          <a:solidFill>
                            <a:srgbClr val="0033CC"/>
                          </a:solidFill>
                          <a:effectLst/>
                          <a:latin typeface="Arial Narrow" pitchFamily="34" charset="0"/>
                          <a:cs typeface="Times New Roman" pitchFamily="18" charset="0"/>
                        </a:rPr>
                        <a:t>Nama</a:t>
                      </a: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chemeClr val="tx1"/>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sng" strike="noStrike" cap="none" normalizeH="0" baseline="0" smtClean="0">
                          <a:ln>
                            <a:noFill/>
                          </a:ln>
                          <a:solidFill>
                            <a:srgbClr val="0033CC"/>
                          </a:solidFill>
                          <a:effectLst/>
                          <a:latin typeface="Arial Narrow" pitchFamily="34" charset="0"/>
                          <a:cs typeface="Times New Roman" pitchFamily="18" charset="0"/>
                        </a:rPr>
                        <a:t>Nama</a:t>
                      </a:r>
                      <a:endParaRPr kumimoji="0" lang="id-ID" sz="1200" b="1" i="0" u="sng" strike="noStrike" cap="none" normalizeH="0" baseline="0" smtClean="0">
                        <a:ln>
                          <a:noFill/>
                        </a:ln>
                        <a:solidFill>
                          <a:srgbClr val="0033CC"/>
                        </a:solidFill>
                        <a:effectLst/>
                        <a:latin typeface="Arial Narrow" pitchFamily="34" charset="0"/>
                        <a:cs typeface="Times New Roman" pitchFamily="18" charset="0"/>
                      </a:endParaRPr>
                    </a:p>
                  </a:txBody>
                  <a:tcPr marL="91434" marR="91434" marT="45728" marB="45728" horzOverflow="overflow">
                    <a:lnL>
                      <a:noFill/>
                    </a:lnL>
                    <a:lnR>
                      <a:noFill/>
                    </a:lnR>
                    <a:lnT>
                      <a:noFill/>
                    </a:lnT>
                    <a:lnB>
                      <a:noFill/>
                    </a:lnB>
                    <a:lnTlToBr>
                      <a:noFill/>
                    </a:lnTlToBr>
                    <a:lnBlToTr>
                      <a:noFill/>
                    </a:lnBlToTr>
                    <a:noFill/>
                  </a:tcPr>
                </a:tc>
              </a:tr>
              <a:tr h="27622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NIP. ...............................</a:t>
                      </a: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id-ID" sz="1200" b="1" i="0" u="none" strike="noStrike" cap="none" normalizeH="0" baseline="0" smtClean="0">
                        <a:ln>
                          <a:noFill/>
                        </a:ln>
                        <a:solidFill>
                          <a:schemeClr val="tx1"/>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0033CC"/>
                          </a:solidFill>
                          <a:effectLst/>
                          <a:latin typeface="Arial Narrow" pitchFamily="34" charset="0"/>
                          <a:cs typeface="Times New Roman" pitchFamily="18" charset="0"/>
                        </a:rPr>
                        <a:t>NIP. .............................</a:t>
                      </a:r>
                      <a:endParaRPr kumimoji="0" lang="id-ID" sz="1200" b="1" i="0" u="none" strike="noStrike" cap="none" normalizeH="0" baseline="0" smtClean="0">
                        <a:ln>
                          <a:noFill/>
                        </a:ln>
                        <a:solidFill>
                          <a:srgbClr val="0033CC"/>
                        </a:solidFill>
                        <a:effectLst/>
                        <a:latin typeface="Arial" charset="0"/>
                      </a:endParaRPr>
                    </a:p>
                  </a:txBody>
                  <a:tcPr marL="91434" marR="91434" marT="45728" marB="45728" horzOverflow="overflow">
                    <a:lnL>
                      <a:noFill/>
                    </a:lnL>
                    <a:lnR>
                      <a:noFill/>
                    </a:lnR>
                    <a:lnT>
                      <a:noFill/>
                    </a:lnT>
                    <a:lnB>
                      <a:noFill/>
                    </a:lnB>
                    <a:lnTlToBr>
                      <a:noFill/>
                    </a:lnTlToBr>
                    <a:lnBlToTr>
                      <a:noFill/>
                    </a:lnBlToTr>
                    <a:noFill/>
                  </a:tcPr>
                </a:tc>
              </a:tr>
            </a:tbl>
          </a:graphicData>
        </a:graphic>
      </p:graphicFrame>
      <p:sp>
        <p:nvSpPr>
          <p:cNvPr id="39961" name="Text Box 781"/>
          <p:cNvSpPr txBox="1">
            <a:spLocks noChangeArrowheads="1"/>
          </p:cNvSpPr>
          <p:nvPr/>
        </p:nvSpPr>
        <p:spPr bwMode="auto">
          <a:xfrm>
            <a:off x="2389188" y="420688"/>
            <a:ext cx="4418012" cy="560387"/>
          </a:xfrm>
          <a:prstGeom prst="rect">
            <a:avLst/>
          </a:prstGeom>
          <a:noFill/>
          <a:ln w="9525">
            <a:noFill/>
            <a:miter lim="800000"/>
            <a:headEnd/>
            <a:tailEnd/>
          </a:ln>
        </p:spPr>
        <p:txBody>
          <a:bodyPr>
            <a:spAutoFit/>
          </a:bodyPr>
          <a:lstStyle/>
          <a:p>
            <a:pPr algn="ctr">
              <a:lnSpc>
                <a:spcPct val="60000"/>
              </a:lnSpc>
              <a:spcBef>
                <a:spcPct val="50000"/>
              </a:spcBef>
            </a:pPr>
            <a:r>
              <a:rPr lang="en-US" b="1">
                <a:solidFill>
                  <a:srgbClr val="FF00FF"/>
                </a:solidFill>
              </a:rPr>
              <a:t>FORMULIR SASARAN KERJA</a:t>
            </a:r>
          </a:p>
          <a:p>
            <a:pPr algn="ctr">
              <a:lnSpc>
                <a:spcPct val="60000"/>
              </a:lnSpc>
              <a:spcBef>
                <a:spcPct val="50000"/>
              </a:spcBef>
            </a:pPr>
            <a:r>
              <a:rPr lang="en-US" b="1">
                <a:solidFill>
                  <a:srgbClr val="FF00FF"/>
                </a:solidFill>
              </a:rPr>
              <a:t>PEGAWAI NEGERI SIPIL</a:t>
            </a:r>
          </a:p>
        </p:txBody>
      </p:sp>
      <p:sp>
        <p:nvSpPr>
          <p:cNvPr id="39962" name="Line 1743"/>
          <p:cNvSpPr>
            <a:spLocks noChangeShapeType="1"/>
          </p:cNvSpPr>
          <p:nvPr/>
        </p:nvSpPr>
        <p:spPr bwMode="auto">
          <a:xfrm>
            <a:off x="2959100" y="2870200"/>
            <a:ext cx="0" cy="0"/>
          </a:xfrm>
          <a:prstGeom prst="line">
            <a:avLst/>
          </a:prstGeom>
          <a:noFill/>
          <a:ln w="12700" cap="rnd">
            <a:solidFill>
              <a:srgbClr val="000000"/>
            </a:solidFill>
            <a:round/>
            <a:headEnd/>
            <a:tailEnd/>
          </a:ln>
        </p:spPr>
        <p:txBody>
          <a:bodyPr/>
          <a:lstStyle/>
          <a:p>
            <a:endParaRPr lang="id-ID"/>
          </a:p>
        </p:txBody>
      </p:sp>
      <p:graphicFrame>
        <p:nvGraphicFramePr>
          <p:cNvPr id="7307" name="Group 139"/>
          <p:cNvGraphicFramePr>
            <a:graphicFrameLocks noGrp="1"/>
          </p:cNvGraphicFramePr>
          <p:nvPr/>
        </p:nvGraphicFramePr>
        <p:xfrm>
          <a:off x="639763" y="1052513"/>
          <a:ext cx="7820025" cy="3519488"/>
        </p:xfrm>
        <a:graphic>
          <a:graphicData uri="http://schemas.openxmlformats.org/drawingml/2006/table">
            <a:tbl>
              <a:tblPr/>
              <a:tblGrid>
                <a:gridCol w="536575"/>
                <a:gridCol w="1366837"/>
                <a:gridCol w="1557338"/>
                <a:gridCol w="693737"/>
                <a:gridCol w="1358900"/>
                <a:gridCol w="614363"/>
                <a:gridCol w="690562"/>
                <a:gridCol w="1001713"/>
              </a:tblGrid>
              <a:tr h="28897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NO</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I. PEJABAT PENILAI</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NO</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II. PEGAWAI  NEGERI SIPIL YANG DINILAI</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r>
              <a:tr h="25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1</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Nama</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sv-SE"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1</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Nama</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fi-FI"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r>
              <a:tr h="25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2</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NIP</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d-ID"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2</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NIP</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d-ID"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r>
              <a:tr h="25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3</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Pangkat/Gol.Ruang</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3</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Pangkat/Gol.Ruang</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i-FI"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r>
              <a:tr h="25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4</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Jabatan</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sv-SE"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4</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Jabatan</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fi-FI"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r>
              <a:tr h="25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5</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Unit Kerja</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5</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Unit Kerja</a:t>
                      </a:r>
                      <a:endParaRPr kumimoji="0" lang="id-ID" sz="11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smtClean="0">
                        <a:ln>
                          <a:noFill/>
                        </a:ln>
                        <a:solidFill>
                          <a:srgbClr val="3333CC"/>
                        </a:solidFill>
                        <a:effectLst/>
                        <a:latin typeface="Arial Narrow" pitchFamily="34"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r>
              <a:tr h="274367">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NO</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III. Kegiatan Tugas Jabatan</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id-ID"/>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ANGKA KREDIT</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200" b="1" i="0" u="none" strike="noStrike" cap="none" normalizeH="0" baseline="0" smtClean="0">
                          <a:ln>
                            <a:noFill/>
                          </a:ln>
                          <a:solidFill>
                            <a:srgbClr val="3333CC"/>
                          </a:solidFill>
                          <a:effectLst/>
                          <a:latin typeface="Arial Narrow" pitchFamily="34" charset="0"/>
                          <a:cs typeface="Times New Roman" pitchFamily="18" charset="0"/>
                        </a:rPr>
                        <a:t>TARGET</a:t>
                      </a:r>
                      <a:endParaRPr kumimoji="0" lang="id-ID" sz="12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hMerge="1">
                  <a:txBody>
                    <a:bodyPr/>
                    <a:lstStyle/>
                    <a:p>
                      <a:endParaRPr lang="id-ID"/>
                    </a:p>
                  </a:txBody>
                  <a:tcPr/>
                </a:tc>
                <a:tc hMerge="1">
                  <a:txBody>
                    <a:bodyPr/>
                    <a:lstStyle/>
                    <a:p>
                      <a:endParaRPr lang="id-ID"/>
                    </a:p>
                  </a:txBody>
                  <a:tcPr/>
                </a:tc>
              </a:tr>
              <a:tr h="426796">
                <a:tc vMerge="1">
                  <a:txBody>
                    <a:bodyPr/>
                    <a:lstStyle/>
                    <a:p>
                      <a:endParaRPr lang="id-ID"/>
                    </a:p>
                  </a:txBody>
                  <a:tcPr/>
                </a:tc>
                <a:tc gridSpan="2" vMerge="1">
                  <a:txBody>
                    <a:bodyPr/>
                    <a:lstStyle/>
                    <a:p>
                      <a:endParaRPr lang="id-ID"/>
                    </a:p>
                  </a:txBody>
                  <a:tcPr/>
                </a:tc>
                <a:tc hMerge="1" vMerge="1">
                  <a:txBody>
                    <a:bodyPr/>
                    <a:lstStyle/>
                    <a:p>
                      <a:endParaRPr lang="id-ID"/>
                    </a:p>
                  </a:txBody>
                  <a:tcPr/>
                </a:tc>
                <a:tc v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KUANT/</a:t>
                      </a:r>
                      <a:endParaRPr kumimoji="0" lang="en-US" sz="1100" b="1" i="0" u="none" strike="noStrike" cap="none" normalizeH="0" baseline="0" smtClean="0">
                        <a:ln>
                          <a:noFill/>
                        </a:ln>
                        <a:solidFill>
                          <a:srgbClr val="3333CC"/>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OUTPUT</a:t>
                      </a:r>
                      <a:endParaRPr kumimoji="0" lang="id-ID" sz="11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KUAL/</a:t>
                      </a:r>
                      <a:r>
                        <a:rPr kumimoji="0" lang="en-US" sz="1100" b="1" i="0" u="none" strike="noStrike" cap="none" normalizeH="0" baseline="0" smtClean="0">
                          <a:ln>
                            <a:noFill/>
                          </a:ln>
                          <a:solidFill>
                            <a:srgbClr val="3333CC"/>
                          </a:solidFill>
                          <a:effectLst/>
                          <a:latin typeface="Arial Narrow" pitchFamily="34" charset="0"/>
                          <a:cs typeface="Times New Roman" pitchFamily="18" charset="0"/>
                        </a:rPr>
                        <a:t> </a:t>
                      </a: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MUTU</a:t>
                      </a:r>
                      <a:endParaRPr kumimoji="0" lang="id-ID" sz="11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WAKTU</a:t>
                      </a:r>
                      <a:endParaRPr kumimoji="0" lang="id-ID" sz="11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100" b="1" i="0" u="none" strike="noStrike" cap="none" normalizeH="0" baseline="0" smtClean="0">
                          <a:ln>
                            <a:noFill/>
                          </a:ln>
                          <a:solidFill>
                            <a:srgbClr val="3333CC"/>
                          </a:solidFill>
                          <a:effectLst/>
                          <a:latin typeface="Arial Narrow" pitchFamily="34" charset="0"/>
                          <a:cs typeface="Times New Roman" pitchFamily="18" charset="0"/>
                        </a:rPr>
                        <a:t>BIAYA</a:t>
                      </a:r>
                      <a:endParaRPr kumimoji="0" lang="id-ID" sz="11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61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3333CC"/>
                          </a:solidFill>
                          <a:effectLst/>
                          <a:latin typeface="Arial" charset="0"/>
                        </a:rPr>
                        <a:t>1</a:t>
                      </a: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a typeface="Times New Roman" pitchFamily="18" charset="0"/>
                        <a:cs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928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3333CC"/>
                          </a:solidFill>
                          <a:effectLst/>
                          <a:latin typeface="Arial" charset="0"/>
                        </a:rPr>
                        <a:t>2</a:t>
                      </a: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61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3333CC"/>
                          </a:solidFill>
                          <a:effectLst/>
                          <a:latin typeface="Arial" charset="0"/>
                        </a:rPr>
                        <a:t>3</a:t>
                      </a: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a typeface="Times New Roman" pitchFamily="18" charset="0"/>
                        <a:cs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61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3333CC"/>
                          </a:solidFill>
                          <a:effectLst/>
                          <a:latin typeface="Arial" charset="0"/>
                        </a:rPr>
                        <a:t>4</a:t>
                      </a: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61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3333CC"/>
                          </a:solidFill>
                          <a:effectLst/>
                          <a:latin typeface="Arial" charset="0"/>
                        </a:rPr>
                        <a:t>dst</a:t>
                      </a:r>
                      <a:endParaRPr kumimoji="0" lang="id-ID"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Times New Roman" pitchFamily="18" charset="0"/>
                        <a:ea typeface="Times New Roman" pitchFamily="18" charset="0"/>
                        <a:cs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d-ID"/>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ndParaRPr>
                    </a:p>
                  </a:txBody>
                  <a:tcPr marL="91435" marR="91435" marT="45727" marB="4572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sv-SE" sz="1000" b="1" i="0" u="none" strike="noStrike" cap="none" normalizeH="0" baseline="0" smtClean="0">
                        <a:ln>
                          <a:noFill/>
                        </a:ln>
                        <a:solidFill>
                          <a:srgbClr val="3333CC"/>
                        </a:solidFill>
                        <a:effectLst/>
                        <a:latin typeface="Arial" charset="0"/>
                        <a:ea typeface="Times New Roman" pitchFamily="18" charset="0"/>
                        <a:cs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d-ID" sz="1000" b="1" i="0" u="none" strike="noStrike" cap="none" normalizeH="0" baseline="0" smtClean="0">
                        <a:ln>
                          <a:noFill/>
                        </a:ln>
                        <a:solidFill>
                          <a:srgbClr val="3333CC"/>
                        </a:solidFill>
                        <a:effectLst/>
                        <a:latin typeface="Arial" charset="0"/>
                      </a:endParaRPr>
                    </a:p>
                  </a:txBody>
                  <a:tcPr marL="91435" marR="91435" marT="45727" marB="4572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1619250" y="549275"/>
            <a:ext cx="6038850" cy="595313"/>
          </a:xfrm>
          <a:prstGeom prst="rect">
            <a:avLst/>
          </a:prstGeom>
          <a:noFill/>
          <a:ln w="9525">
            <a:noFill/>
            <a:miter lim="800000"/>
            <a:headEnd/>
            <a:tailEnd/>
          </a:ln>
        </p:spPr>
        <p:txBody>
          <a:bodyPr wrap="none" bIns="0" anchor="ctr">
            <a:spAutoFit/>
          </a:bodyPr>
          <a:lstStyle/>
          <a:p>
            <a:pPr algn="ctr" eaLnBrk="0" hangingPunct="0"/>
            <a:r>
              <a:rPr lang="fi-FI" b="1">
                <a:solidFill>
                  <a:srgbClr val="0033CC"/>
                </a:solidFill>
              </a:rPr>
              <a:t>PETUNJUK PENGISIAN FORMULIR SASARAN KERJA</a:t>
            </a:r>
            <a:endParaRPr lang="en-US" b="1">
              <a:solidFill>
                <a:srgbClr val="0033CC"/>
              </a:solidFill>
            </a:endParaRPr>
          </a:p>
          <a:p>
            <a:pPr algn="ctr" eaLnBrk="0" hangingPunct="0"/>
            <a:r>
              <a:rPr lang="fr-FR" b="1">
                <a:solidFill>
                  <a:srgbClr val="0033CC"/>
                </a:solidFill>
              </a:rPr>
              <a:t>PEGAWAI NEGERI SIPIL</a:t>
            </a:r>
            <a:endParaRPr lang="en-US" b="1">
              <a:solidFill>
                <a:srgbClr val="0033CC"/>
              </a:solidFill>
            </a:endParaRPr>
          </a:p>
        </p:txBody>
      </p:sp>
      <p:graphicFrame>
        <p:nvGraphicFramePr>
          <p:cNvPr id="45286" name="Group 230"/>
          <p:cNvGraphicFramePr>
            <a:graphicFrameLocks noGrp="1"/>
          </p:cNvGraphicFramePr>
          <p:nvPr/>
        </p:nvGraphicFramePr>
        <p:xfrm>
          <a:off x="1116013" y="1400175"/>
          <a:ext cx="6911975" cy="4907126"/>
        </p:xfrm>
        <a:graphic>
          <a:graphicData uri="http://schemas.openxmlformats.org/drawingml/2006/table">
            <a:tbl>
              <a:tblPr/>
              <a:tblGrid>
                <a:gridCol w="1052512"/>
                <a:gridCol w="963613"/>
                <a:gridCol w="4895850"/>
              </a:tblGrid>
              <a:tr h="51810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ea typeface="Times New Roman" pitchFamily="18" charset="0"/>
                          <a:cs typeface="Arial" charset="0"/>
                        </a:rPr>
                        <a:t>NOMOR (KOLOM)</a:t>
                      </a:r>
                      <a:endParaRPr kumimoji="0" lang="fr-FR" sz="14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ea typeface="Times New Roman" pitchFamily="18" charset="0"/>
                          <a:cs typeface="Arial" charset="0"/>
                        </a:rPr>
                        <a:t>NOMOR KODE</a:t>
                      </a:r>
                      <a:endParaRPr kumimoji="0" lang="fr-FR" sz="14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ea typeface="Times New Roman" pitchFamily="18" charset="0"/>
                          <a:cs typeface="Arial" charset="0"/>
                        </a:rPr>
                        <a:t>URAIAN</a:t>
                      </a:r>
                      <a:endParaRPr kumimoji="0" lang="fr-FR" sz="14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27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fr-FR" sz="12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fr-FR" sz="12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fr-FR" sz="12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Nama, NIP, pangkat/golongan ruang, jabatan, unit kerja dari pejabat penilai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II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nama, NIP, Pangkat/golongan ruang, jabatan, unit kerja dari Pegawai Negeri Sipil yang dinilai.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52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1</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Cukup jelas.</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2</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III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Kegiatan Tugas Jabatan dari Pegawai Negeri Sipil yang dinilai maksimum 10  kegiatan.</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2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3</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angka kredit (AK) setiap Kegiatan Tugas Jabatan  Pegawai Negeri Sipil yang menduduki jabatan fungsional tertentu. </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4</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target kuantitas/output dari setiap Kegiatan Tugas Jabatan yang akan dilakukan Pegawai Negeri Sipil yang dinilai.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5</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target kualitas/mutu dari setiap Kegiatan Tugas Jabatan yang akan dilakukan Pegawai Negeri Sipil yang dinilai.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6</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target  waktu dari setiap Kegiatan Tugas Jabatan yang akan dilakukan Pegawai Negeri Sipil yang dinilai.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7</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Arial" charset="0"/>
                          <a:ea typeface="Times New Roman" pitchFamily="18" charset="0"/>
                          <a:cs typeface="Arial" charset="0"/>
                        </a:rPr>
                        <a:t>Tulislah target biaya apabila ada dari setiap Kegiatan Tugas Jabatan yang akan dilakukan Pegawai Negeri Sipil yang dinilai.</a:t>
                      </a:r>
                      <a:endParaRPr kumimoji="0" lang="fr-FR" sz="1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1013" name="Rectangle 215"/>
          <p:cNvSpPr>
            <a:spLocks noChangeArrowheads="1"/>
          </p:cNvSpPr>
          <p:nvPr/>
        </p:nvSpPr>
        <p:spPr bwMode="auto">
          <a:xfrm>
            <a:off x="0" y="6202363"/>
            <a:ext cx="9144000" cy="0"/>
          </a:xfrm>
          <a:prstGeom prst="rect">
            <a:avLst/>
          </a:prstGeom>
          <a:noFill/>
          <a:ln w="9525">
            <a:noFill/>
            <a:miter lim="800000"/>
            <a:headEnd/>
            <a:tailEnd/>
          </a:ln>
        </p:spPr>
        <p:txBody>
          <a:bodyPr wrap="none" bIns="0" anchor="ctr">
            <a:spAutoFit/>
          </a:bodyPr>
          <a:lstStyle/>
          <a:p>
            <a:pPr eaLnBrk="0" hangingPunct="0"/>
            <a:endParaRPr lang="id-ID"/>
          </a:p>
        </p:txBody>
      </p:sp>
    </p:spTree>
  </p:cSld>
  <p:clrMapOvr>
    <a:masterClrMapping/>
  </p:clrMapOvr>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6.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Opulent</Template>
  <TotalTime>2070</TotalTime>
  <Words>5301</Words>
  <Application>Microsoft Office PowerPoint</Application>
  <PresentationFormat>On-screen Show (4:3)</PresentationFormat>
  <Paragraphs>1526</Paragraphs>
  <Slides>57</Slides>
  <Notes>13</Notes>
  <HiddenSlides>0</HiddenSlides>
  <MMClips>0</MMClips>
  <ScaleCrop>false</ScaleCrop>
  <HeadingPairs>
    <vt:vector size="4" baseType="variant">
      <vt:variant>
        <vt:lpstr>Theme</vt:lpstr>
      </vt:variant>
      <vt:variant>
        <vt:i4>5</vt:i4>
      </vt:variant>
      <vt:variant>
        <vt:lpstr>Slide Titles</vt:lpstr>
      </vt:variant>
      <vt:variant>
        <vt:i4>57</vt:i4>
      </vt:variant>
    </vt:vector>
  </HeadingPairs>
  <TitlesOfParts>
    <vt:vector size="62" baseType="lpstr">
      <vt:lpstr>Office Theme</vt:lpstr>
      <vt:lpstr>Concourse</vt:lpstr>
      <vt:lpstr>Origin</vt:lpstr>
      <vt:lpstr>1_Office Theme</vt:lpstr>
      <vt:lpstr>Civic</vt:lpstr>
      <vt:lpstr>Slide 1</vt:lpstr>
      <vt:lpstr>Slide 2</vt:lpstr>
      <vt:lpstr>Slide 3</vt:lpstr>
      <vt:lpstr>Tata Cara Penyusunan SKP</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 Pada unit kerja baru Sdr. Ali Muktar Raja, S.Sos., menyusun SKP yang baru untuk periode Juli sampai dengan Desember 2014, sebagai berikut: </vt:lpstr>
      <vt:lpstr>Slide 30</vt:lpstr>
      <vt:lpstr>Slide 31</vt:lpstr>
      <vt:lpstr>Slide 32</vt:lpstr>
      <vt:lpstr>PENILAIAN TUGAS TAMBAHAN</vt:lpstr>
      <vt:lpstr>Slide 34</vt:lpstr>
      <vt:lpstr>PENILAIAN KREATIVITAS</vt:lpstr>
      <vt:lpstr>Slide 36</vt:lpstr>
      <vt:lpstr>PENILAIAN PERILAKU KERJA</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vector>
  </TitlesOfParts>
  <Company>bkn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PETUNJUK TEKNIS PP NOMOR 46 TAHUN 2011</dc:title>
  <dc:creator>catnovi</dc:creator>
  <cp:lastModifiedBy>Ririn</cp:lastModifiedBy>
  <cp:revision>290</cp:revision>
  <dcterms:created xsi:type="dcterms:W3CDTF">2013-01-09T01:32:21Z</dcterms:created>
  <dcterms:modified xsi:type="dcterms:W3CDTF">2013-12-15T11:06:39Z</dcterms:modified>
</cp:coreProperties>
</file>